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9" r:id="rId5"/>
    <p:sldMasterId id="2147483720" r:id="rId6"/>
    <p:sldMasterId id="214748372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embeddedFontLst>
    <p:embeddedFont>
      <p:font typeface="Rubik Medium"/>
      <p:regular r:id="rId59"/>
      <p:bold r:id="rId60"/>
      <p:italic r:id="rId61"/>
      <p:boldItalic r:id="rId62"/>
    </p:embeddedFont>
    <p:embeddedFont>
      <p:font typeface="Rubik Light"/>
      <p:regular r:id="rId63"/>
      <p:bold r:id="rId64"/>
      <p:italic r:id="rId65"/>
      <p:boldItalic r:id="rId66"/>
    </p:embeddedFont>
    <p:embeddedFont>
      <p:font typeface="Lato"/>
      <p:regular r:id="rId67"/>
      <p:bold r:id="rId68"/>
      <p:italic r:id="rId69"/>
      <p:boldItalic r:id="rId70"/>
    </p:embeddedFont>
    <p:embeddedFont>
      <p:font typeface="Rubik"/>
      <p:regular r:id="rId71"/>
      <p:bold r:id="rId72"/>
      <p:italic r:id="rId73"/>
      <p:boldItalic r:id="rId74"/>
    </p:embeddedFont>
    <p:embeddedFont>
      <p:font typeface="Helvetica Neue Ligh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C349517-74ED-48BE-961B-5E6027918E4F}">
  <a:tblStyle styleId="{EC349517-74ED-48BE-961B-5E6027918E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ubik-italic.fntdata"/><Relationship Id="rId72" Type="http://schemas.openxmlformats.org/officeDocument/2006/relationships/font" Target="fonts/Rubik-bold.fntdata"/><Relationship Id="rId31" Type="http://schemas.openxmlformats.org/officeDocument/2006/relationships/slide" Target="slides/slide23.xml"/><Relationship Id="rId75" Type="http://schemas.openxmlformats.org/officeDocument/2006/relationships/font" Target="fonts/HelveticaNeueLight-regular.fntdata"/><Relationship Id="rId30" Type="http://schemas.openxmlformats.org/officeDocument/2006/relationships/slide" Target="slides/slide22.xml"/><Relationship Id="rId74" Type="http://schemas.openxmlformats.org/officeDocument/2006/relationships/font" Target="fonts/Rubik-boldItalic.fntdata"/><Relationship Id="rId33" Type="http://schemas.openxmlformats.org/officeDocument/2006/relationships/slide" Target="slides/slide25.xml"/><Relationship Id="rId77" Type="http://schemas.openxmlformats.org/officeDocument/2006/relationships/font" Target="fonts/HelveticaNeueLight-italic.fntdata"/><Relationship Id="rId32" Type="http://schemas.openxmlformats.org/officeDocument/2006/relationships/slide" Target="slides/slide24.xml"/><Relationship Id="rId76" Type="http://schemas.openxmlformats.org/officeDocument/2006/relationships/font" Target="fonts/HelveticaNeueLight-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Light-boldItalic.fntdata"/><Relationship Id="rId71" Type="http://schemas.openxmlformats.org/officeDocument/2006/relationships/font" Target="fonts/Rubik-regular.fntdata"/><Relationship Id="rId70" Type="http://schemas.openxmlformats.org/officeDocument/2006/relationships/font" Target="fonts/Lato-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ubikMedium-boldItalic.fntdata"/><Relationship Id="rId61" Type="http://schemas.openxmlformats.org/officeDocument/2006/relationships/font" Target="fonts/RubikMedium-italic.fntdata"/><Relationship Id="rId20" Type="http://schemas.openxmlformats.org/officeDocument/2006/relationships/slide" Target="slides/slide12.xml"/><Relationship Id="rId64" Type="http://schemas.openxmlformats.org/officeDocument/2006/relationships/font" Target="fonts/RubikLight-bold.fntdata"/><Relationship Id="rId63" Type="http://schemas.openxmlformats.org/officeDocument/2006/relationships/font" Target="fonts/RubikLight-regular.fntdata"/><Relationship Id="rId22" Type="http://schemas.openxmlformats.org/officeDocument/2006/relationships/slide" Target="slides/slide14.xml"/><Relationship Id="rId66" Type="http://schemas.openxmlformats.org/officeDocument/2006/relationships/font" Target="fonts/RubikLight-boldItalic.fntdata"/><Relationship Id="rId21" Type="http://schemas.openxmlformats.org/officeDocument/2006/relationships/slide" Target="slides/slide13.xml"/><Relationship Id="rId65" Type="http://schemas.openxmlformats.org/officeDocument/2006/relationships/font" Target="fonts/RubikLight-italic.fntdata"/><Relationship Id="rId24" Type="http://schemas.openxmlformats.org/officeDocument/2006/relationships/slide" Target="slides/slide16.xml"/><Relationship Id="rId68" Type="http://schemas.openxmlformats.org/officeDocument/2006/relationships/font" Target="fonts/Lato-bold.fntdata"/><Relationship Id="rId23" Type="http://schemas.openxmlformats.org/officeDocument/2006/relationships/slide" Target="slides/slide15.xml"/><Relationship Id="rId67" Type="http://schemas.openxmlformats.org/officeDocument/2006/relationships/font" Target="fonts/Lato-regular.fntdata"/><Relationship Id="rId60" Type="http://schemas.openxmlformats.org/officeDocument/2006/relationships/font" Target="fonts/RubikMedium-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ubikMedium-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ca7f2a4f0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ca7f2a4f0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ca7f2a4f0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6ca7f2a4f0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ca7f2a4f0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6ca7f2a4f0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a7f2a4f0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6ca7f2a4f0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ca7f2a4f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6ca7f2a4f0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ca7f2a4f0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6ca7f2a4f0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ca7f2a4f0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6ca7f2a4f0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ca7f2a4f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6ca7f2a4f0_0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ca7f2a4f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6ca7f2a4f0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ca7f2a4f0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6ca7f2a4f0_0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ca7f2a4f0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6ca7f2a4f0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ca7f2a4f0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ca7f2a4f0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ca7f2a4f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6ca7f2a4f0_0_7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ca7f2a4f0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6ca7f2a4f0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ca7f2a4f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6ca7f2a4f0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ca7f2a4f0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6ca7f2a4f0_0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ca7f2a4f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6ca7f2a4f0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ca7f2a4f0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6ca7f2a4f0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ca7f2a4f0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6ca7f2a4f0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6ca7f2a4f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6ca7f2a4f0_0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6ca7f2a4f0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ca7f2a4f0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ca7f2a4f0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6ca7f2a4f0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ca7f2a4f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ca7f2a4f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(25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Repaso: Procesamiento de Lenguaje Natural </a:t>
            </a:r>
            <a:r>
              <a:rPr b="1" lang="es" sz="1400">
                <a:solidFill>
                  <a:srgbClr val="E1446D"/>
                </a:solidFill>
                <a:latin typeface="Rubik"/>
                <a:ea typeface="Rubik"/>
                <a:cs typeface="Rubik"/>
                <a:sym typeface="Rubik"/>
              </a:rPr>
              <a:t>(20 mins)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Explicación: Term Frequency - Inverse Document Frequency </a:t>
            </a:r>
            <a:r>
              <a:rPr b="1" lang="es" sz="1400">
                <a:solidFill>
                  <a:srgbClr val="E1446D"/>
                </a:solidFill>
                <a:latin typeface="Rubik"/>
                <a:ea typeface="Rubik"/>
                <a:cs typeface="Rubik"/>
                <a:sym typeface="Rubik"/>
              </a:rPr>
              <a:t>(25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¿Sabías que? </a:t>
            </a:r>
            <a:r>
              <a:rPr b="1" lang="es" sz="1400">
                <a:solidFill>
                  <a:srgbClr val="E1446D"/>
                </a:solidFill>
                <a:latin typeface="Rubik"/>
                <a:ea typeface="Rubik"/>
                <a:cs typeface="Rubik"/>
                <a:sym typeface="Rubik"/>
              </a:rPr>
              <a:t>(15 mins)</a:t>
            </a:r>
            <a:endParaRPr sz="1400">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Hands-on + Break  </a:t>
            </a:r>
            <a:r>
              <a:rPr b="1" lang="es" sz="1400">
                <a:solidFill>
                  <a:srgbClr val="E1446D"/>
                </a:solidFill>
                <a:latin typeface="Rubik"/>
                <a:ea typeface="Rubik"/>
                <a:cs typeface="Rubik"/>
                <a:sym typeface="Rubik"/>
              </a:rPr>
              <a:t>(50 + 15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¿Sabías que? </a:t>
            </a:r>
            <a:r>
              <a:rPr b="1" lang="es" sz="1400">
                <a:solidFill>
                  <a:srgbClr val="E1446D"/>
                </a:solidFill>
                <a:latin typeface="Rubik"/>
                <a:ea typeface="Rubik"/>
                <a:cs typeface="Rubik"/>
                <a:sym typeface="Rubik"/>
              </a:rPr>
              <a:t>(15 mins)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ca7f2a4f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6ca7f2a4f0_0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6ca7f2a4f0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6ca7f2a4f0_0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ca7f2a4f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6ca7f2a4f0_0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ca7f2a4f0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6ca7f2a4f0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ca7f2a4f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6ca7f2a4f0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ca7f2a4f0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6ca7f2a4f0_0_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ca7f2a4f0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6ca7f2a4f0_0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6ca7f2a4f0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6ca7f2a4f0_0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6ca7f2a4f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6ca7f2a4f0_0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6ca7f2a4f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6ca7f2a4f0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ca7f2a4f0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ca7f2a4f0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6ca7f2a4f0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6ca7f2a4f0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6ca7f2a4f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ca7f2a4f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6ca7f2a4f0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6ca7f2a4f0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6ca7f2a4f0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6ca7f2a4f0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ca7f2a4f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6ca7f2a4f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6ca7f2a4f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ca7f2a4f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6ca7f2a4f0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6ca7f2a4f0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6d37ade3b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6d37ade3b6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400"/>
              <a:t>Mentores/as &amp; Tutores/as:</a:t>
            </a:r>
            <a:r>
              <a:rPr lang="es" sz="1400"/>
              <a:t> esta actividad está pensada para esta etapa de la carrera porque consideramos que los/as estudiantes ya adquirieron los conocimientos fundamentales en un flujo de DS con ML.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objetivo es que en lo posible todos los estudiantes puedan presentar la consigna de la diapositiva siguiente.</a:t>
            </a:r>
            <a:endParaRPr sz="1400"/>
          </a:p>
          <a:p>
            <a:pPr indent="0" lvl="0" marL="0" rtl="0" algn="l">
              <a:spcBef>
                <a:spcPts val="0"/>
              </a:spcBef>
              <a:spcAft>
                <a:spcPts val="0"/>
              </a:spcAft>
              <a:buNone/>
            </a:pPr>
            <a:r>
              <a:rPr lang="es" sz="1400"/>
              <a:t>El formato será el siguiente:</a:t>
            </a:r>
            <a:endParaRPr sz="1400"/>
          </a:p>
          <a:p>
            <a:pPr indent="-317500" lvl="0" marL="457200" rtl="0" algn="l">
              <a:spcBef>
                <a:spcPts val="0"/>
              </a:spcBef>
              <a:spcAft>
                <a:spcPts val="0"/>
              </a:spcAft>
              <a:buSzPts val="1400"/>
              <a:buChar char="●"/>
            </a:pPr>
            <a:r>
              <a:rPr lang="es" sz="1400"/>
              <a:t>Cada primer encuentro de la semana —idealmente con la presencia del/de la tutor/a— 2 o 3 alumnos/as deberán presentar la consigna de la diapositiva siguiente. </a:t>
            </a:r>
            <a:endParaRPr sz="1400"/>
          </a:p>
          <a:p>
            <a:pPr indent="-317500" lvl="0" marL="457200" rtl="0" algn="l">
              <a:spcBef>
                <a:spcPts val="0"/>
              </a:spcBef>
              <a:spcAft>
                <a:spcPts val="0"/>
              </a:spcAft>
              <a:buSzPts val="1400"/>
              <a:buChar char="●"/>
            </a:pPr>
            <a:r>
              <a:rPr lang="es" sz="1400"/>
              <a:t>Los encuentros en los que habrá esta actividad son 5 en total: el 33, 35, 37, 39, 41</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6d37ade3b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6d37ade3b6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6ca7f2a4f0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6ca7f2a4f0_0_9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ca7f2a4f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6ca7f2a4f0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6ca7f2a4f0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6ca7f2a4f0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ca7f2a4f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6ca7f2a4f0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ca7f2a4f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6ca7f2a4f0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ca7f2a4f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6ca7f2a4f0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ca7f2a4f0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6ca7f2a4f0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1.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3.gi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157" name="Shape 157"/>
        <p:cNvGrpSpPr/>
        <p:nvPr/>
      </p:nvGrpSpPr>
      <p:grpSpPr>
        <a:xfrm>
          <a:off x="0" y="0"/>
          <a:ext cx="0" cy="0"/>
          <a:chOff x="0" y="0"/>
          <a:chExt cx="0" cy="0"/>
        </a:xfrm>
      </p:grpSpPr>
      <p:sp>
        <p:nvSpPr>
          <p:cNvPr id="158" name="Google Shape;15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9" name="Google Shape;15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0" name="Google Shape;16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161" name="Shape 161"/>
        <p:cNvGrpSpPr/>
        <p:nvPr/>
      </p:nvGrpSpPr>
      <p:grpSpPr>
        <a:xfrm>
          <a:off x="0" y="0"/>
          <a:ext cx="0" cy="0"/>
          <a:chOff x="0" y="0"/>
          <a:chExt cx="0" cy="0"/>
        </a:xfrm>
      </p:grpSpPr>
      <p:sp>
        <p:nvSpPr>
          <p:cNvPr id="162" name="Google Shape;16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4" name="Google Shape;16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4">
    <p:spTree>
      <p:nvGrpSpPr>
        <p:cNvPr id="165" name="Shape 165"/>
        <p:cNvGrpSpPr/>
        <p:nvPr/>
      </p:nvGrpSpPr>
      <p:grpSpPr>
        <a:xfrm>
          <a:off x="0" y="0"/>
          <a:ext cx="0" cy="0"/>
          <a:chOff x="0" y="0"/>
          <a:chExt cx="0" cy="0"/>
        </a:xfrm>
      </p:grpSpPr>
      <p:sp>
        <p:nvSpPr>
          <p:cNvPr id="166" name="Google Shape;16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 name="Google Shape;16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8" name="Google Shape;16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5">
    <p:spTree>
      <p:nvGrpSpPr>
        <p:cNvPr id="169" name="Shape 169"/>
        <p:cNvGrpSpPr/>
        <p:nvPr/>
      </p:nvGrpSpPr>
      <p:grpSpPr>
        <a:xfrm>
          <a:off x="0" y="0"/>
          <a:ext cx="0" cy="0"/>
          <a:chOff x="0" y="0"/>
          <a:chExt cx="0" cy="0"/>
        </a:xfrm>
      </p:grpSpPr>
      <p:sp>
        <p:nvSpPr>
          <p:cNvPr id="170" name="Google Shape;17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 name="Google Shape;17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2" name="Google Shape;17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73" name="Shape 173"/>
        <p:cNvGrpSpPr/>
        <p:nvPr/>
      </p:nvGrpSpPr>
      <p:grpSpPr>
        <a:xfrm>
          <a:off x="0" y="0"/>
          <a:ext cx="0" cy="0"/>
          <a:chOff x="0" y="0"/>
          <a:chExt cx="0" cy="0"/>
        </a:xfrm>
      </p:grpSpPr>
      <p:sp>
        <p:nvSpPr>
          <p:cNvPr id="174" name="Google Shape;174;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5" name="Google Shape;175;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6">
    <p:spTree>
      <p:nvGrpSpPr>
        <p:cNvPr id="177" name="Shape 177"/>
        <p:cNvGrpSpPr/>
        <p:nvPr/>
      </p:nvGrpSpPr>
      <p:grpSpPr>
        <a:xfrm>
          <a:off x="0" y="0"/>
          <a:ext cx="0" cy="0"/>
          <a:chOff x="0" y="0"/>
          <a:chExt cx="0" cy="0"/>
        </a:xfrm>
      </p:grpSpPr>
      <p:sp>
        <p:nvSpPr>
          <p:cNvPr id="178" name="Google Shape;17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9" name="Google Shape;179;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0" name="Google Shape;18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5">
  <p:cSld name="TITLE_AND_BODY_7">
    <p:spTree>
      <p:nvGrpSpPr>
        <p:cNvPr id="181" name="Shape 181"/>
        <p:cNvGrpSpPr/>
        <p:nvPr/>
      </p:nvGrpSpPr>
      <p:grpSpPr>
        <a:xfrm>
          <a:off x="0" y="0"/>
          <a:ext cx="0" cy="0"/>
          <a:chOff x="0" y="0"/>
          <a:chExt cx="0" cy="0"/>
        </a:xfrm>
      </p:grpSpPr>
      <p:sp>
        <p:nvSpPr>
          <p:cNvPr id="182" name="Google Shape;18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3" name="Google Shape;183;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4" name="Google Shape;18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189" name="Shape 189"/>
        <p:cNvGrpSpPr/>
        <p:nvPr/>
      </p:nvGrpSpPr>
      <p:grpSpPr>
        <a:xfrm>
          <a:off x="0" y="0"/>
          <a:ext cx="0" cy="0"/>
          <a:chOff x="0" y="0"/>
          <a:chExt cx="0" cy="0"/>
        </a:xfrm>
      </p:grpSpPr>
      <p:sp>
        <p:nvSpPr>
          <p:cNvPr id="190" name="Google Shape;190;p4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4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92" name="Google Shape;192;p45"/>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193" name="Google Shape;193;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194" name="Shape 194"/>
        <p:cNvGrpSpPr/>
        <p:nvPr/>
      </p:nvGrpSpPr>
      <p:grpSpPr>
        <a:xfrm>
          <a:off x="0" y="0"/>
          <a:ext cx="0" cy="0"/>
          <a:chOff x="0" y="0"/>
          <a:chExt cx="0" cy="0"/>
        </a:xfrm>
      </p:grpSpPr>
      <p:grpSp>
        <p:nvGrpSpPr>
          <p:cNvPr id="195" name="Google Shape;195;p46"/>
          <p:cNvGrpSpPr/>
          <p:nvPr/>
        </p:nvGrpSpPr>
        <p:grpSpPr>
          <a:xfrm>
            <a:off x="830392" y="1191256"/>
            <a:ext cx="745763" cy="45826"/>
            <a:chOff x="4580561" y="2589004"/>
            <a:chExt cx="1064464" cy="25200"/>
          </a:xfrm>
        </p:grpSpPr>
        <p:sp>
          <p:nvSpPr>
            <p:cNvPr id="196" name="Google Shape;196;p46"/>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6"/>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199" name="Google Shape;199;p46"/>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00" name="Google Shape;200;p46"/>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01" name="Google Shape;201;p46"/>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02" name="Shape 202"/>
        <p:cNvGrpSpPr/>
        <p:nvPr/>
      </p:nvGrpSpPr>
      <p:grpSpPr>
        <a:xfrm>
          <a:off x="0" y="0"/>
          <a:ext cx="0" cy="0"/>
          <a:chOff x="0" y="0"/>
          <a:chExt cx="0" cy="0"/>
        </a:xfrm>
      </p:grpSpPr>
      <p:pic>
        <p:nvPicPr>
          <p:cNvPr id="203" name="Google Shape;203;p47"/>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04" name="Google Shape;204;p47"/>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05" name="Google Shape;205;p4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06" name="Shape 206"/>
        <p:cNvGrpSpPr/>
        <p:nvPr/>
      </p:nvGrpSpPr>
      <p:grpSpPr>
        <a:xfrm>
          <a:off x="0" y="0"/>
          <a:ext cx="0" cy="0"/>
          <a:chOff x="0" y="0"/>
          <a:chExt cx="0" cy="0"/>
        </a:xfrm>
      </p:grpSpPr>
      <p:sp>
        <p:nvSpPr>
          <p:cNvPr id="207" name="Google Shape;207;p48"/>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4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09" name="Google Shape;209;p48"/>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10" name="Google Shape;21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11" name="Shape 211"/>
        <p:cNvGrpSpPr/>
        <p:nvPr/>
      </p:nvGrpSpPr>
      <p:grpSpPr>
        <a:xfrm>
          <a:off x="0" y="0"/>
          <a:ext cx="0" cy="0"/>
          <a:chOff x="0" y="0"/>
          <a:chExt cx="0" cy="0"/>
        </a:xfrm>
      </p:grpSpPr>
      <p:sp>
        <p:nvSpPr>
          <p:cNvPr id="212" name="Google Shape;212;p49"/>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14" name="Shape 214"/>
        <p:cNvGrpSpPr/>
        <p:nvPr/>
      </p:nvGrpSpPr>
      <p:grpSpPr>
        <a:xfrm>
          <a:off x="0" y="0"/>
          <a:ext cx="0" cy="0"/>
          <a:chOff x="0" y="0"/>
          <a:chExt cx="0" cy="0"/>
        </a:xfrm>
      </p:grpSpPr>
      <p:sp>
        <p:nvSpPr>
          <p:cNvPr id="215" name="Google Shape;215;p50"/>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0"/>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17" name="Google Shape;21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18" name="Shape 218"/>
        <p:cNvGrpSpPr/>
        <p:nvPr/>
      </p:nvGrpSpPr>
      <p:grpSpPr>
        <a:xfrm>
          <a:off x="0" y="0"/>
          <a:ext cx="0" cy="0"/>
          <a:chOff x="0" y="0"/>
          <a:chExt cx="0" cy="0"/>
        </a:xfrm>
      </p:grpSpPr>
      <p:sp>
        <p:nvSpPr>
          <p:cNvPr id="219" name="Google Shape;21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20" name="Google Shape;220;p51"/>
          <p:cNvGrpSpPr/>
          <p:nvPr/>
        </p:nvGrpSpPr>
        <p:grpSpPr>
          <a:xfrm>
            <a:off x="830392" y="1191256"/>
            <a:ext cx="745763" cy="45826"/>
            <a:chOff x="4580561" y="2589004"/>
            <a:chExt cx="1064464" cy="25200"/>
          </a:xfrm>
        </p:grpSpPr>
        <p:sp>
          <p:nvSpPr>
            <p:cNvPr id="221" name="Google Shape;221;p51"/>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1"/>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51"/>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24" name="Shape 224"/>
        <p:cNvGrpSpPr/>
        <p:nvPr/>
      </p:nvGrpSpPr>
      <p:grpSpPr>
        <a:xfrm>
          <a:off x="0" y="0"/>
          <a:ext cx="0" cy="0"/>
          <a:chOff x="0" y="0"/>
          <a:chExt cx="0" cy="0"/>
        </a:xfrm>
      </p:grpSpPr>
      <p:pic>
        <p:nvPicPr>
          <p:cNvPr id="225" name="Google Shape;225;p52"/>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26" name="Google Shape;226;p52"/>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27" name="Google Shape;227;p5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28" name="Shape 228"/>
        <p:cNvGrpSpPr/>
        <p:nvPr/>
      </p:nvGrpSpPr>
      <p:grpSpPr>
        <a:xfrm>
          <a:off x="0" y="0"/>
          <a:ext cx="0" cy="0"/>
          <a:chOff x="0" y="0"/>
          <a:chExt cx="0" cy="0"/>
        </a:xfrm>
      </p:grpSpPr>
      <p:sp>
        <p:nvSpPr>
          <p:cNvPr id="229" name="Google Shape;229;p53"/>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5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31" name="Google Shape;231;p53"/>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32" name="Google Shape;23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33" name="Shape 233"/>
        <p:cNvGrpSpPr/>
        <p:nvPr/>
      </p:nvGrpSpPr>
      <p:grpSpPr>
        <a:xfrm>
          <a:off x="0" y="0"/>
          <a:ext cx="0" cy="0"/>
          <a:chOff x="0" y="0"/>
          <a:chExt cx="0" cy="0"/>
        </a:xfrm>
      </p:grpSpPr>
      <p:sp>
        <p:nvSpPr>
          <p:cNvPr id="234" name="Google Shape;234;p54"/>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36" name="Shape 236"/>
        <p:cNvGrpSpPr/>
        <p:nvPr/>
      </p:nvGrpSpPr>
      <p:grpSpPr>
        <a:xfrm>
          <a:off x="0" y="0"/>
          <a:ext cx="0" cy="0"/>
          <a:chOff x="0" y="0"/>
          <a:chExt cx="0" cy="0"/>
        </a:xfrm>
      </p:grpSpPr>
      <p:sp>
        <p:nvSpPr>
          <p:cNvPr id="237" name="Google Shape;237;p55"/>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5"/>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39" name="Google Shape;23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40" name="Shape 240"/>
        <p:cNvGrpSpPr/>
        <p:nvPr/>
      </p:nvGrpSpPr>
      <p:grpSpPr>
        <a:xfrm>
          <a:off x="0" y="0"/>
          <a:ext cx="0" cy="0"/>
          <a:chOff x="0" y="0"/>
          <a:chExt cx="0" cy="0"/>
        </a:xfrm>
      </p:grpSpPr>
      <p:sp>
        <p:nvSpPr>
          <p:cNvPr id="241" name="Google Shape;24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42" name="Google Shape;242;p56"/>
          <p:cNvGrpSpPr/>
          <p:nvPr/>
        </p:nvGrpSpPr>
        <p:grpSpPr>
          <a:xfrm>
            <a:off x="830392" y="1191256"/>
            <a:ext cx="745763" cy="45826"/>
            <a:chOff x="4580561" y="2589004"/>
            <a:chExt cx="1064464" cy="25200"/>
          </a:xfrm>
        </p:grpSpPr>
        <p:sp>
          <p:nvSpPr>
            <p:cNvPr id="243" name="Google Shape;243;p56"/>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6"/>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56"/>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46" name="Shape 246"/>
        <p:cNvGrpSpPr/>
        <p:nvPr/>
      </p:nvGrpSpPr>
      <p:grpSpPr>
        <a:xfrm>
          <a:off x="0" y="0"/>
          <a:ext cx="0" cy="0"/>
          <a:chOff x="0" y="0"/>
          <a:chExt cx="0" cy="0"/>
        </a:xfrm>
      </p:grpSpPr>
      <p:sp>
        <p:nvSpPr>
          <p:cNvPr id="247" name="Google Shape;247;p5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248" name="Google Shape;248;p57"/>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249" name="Google Shape;249;p57"/>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50" name="Shape 250"/>
        <p:cNvGrpSpPr/>
        <p:nvPr/>
      </p:nvGrpSpPr>
      <p:grpSpPr>
        <a:xfrm>
          <a:off x="0" y="0"/>
          <a:ext cx="0" cy="0"/>
          <a:chOff x="0" y="0"/>
          <a:chExt cx="0" cy="0"/>
        </a:xfrm>
      </p:grpSpPr>
      <p:sp>
        <p:nvSpPr>
          <p:cNvPr id="251" name="Google Shape;251;p58"/>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8"/>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53" name="Google Shape;253;p58"/>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254" name="Google Shape;25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255" name="Shape 255"/>
        <p:cNvGrpSpPr/>
        <p:nvPr/>
      </p:nvGrpSpPr>
      <p:grpSpPr>
        <a:xfrm>
          <a:off x="0" y="0"/>
          <a:ext cx="0" cy="0"/>
          <a:chOff x="0" y="0"/>
          <a:chExt cx="0" cy="0"/>
        </a:xfrm>
      </p:grpSpPr>
      <p:sp>
        <p:nvSpPr>
          <p:cNvPr id="256" name="Google Shape;256;p59"/>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58" name="Shape 258"/>
        <p:cNvGrpSpPr/>
        <p:nvPr/>
      </p:nvGrpSpPr>
      <p:grpSpPr>
        <a:xfrm>
          <a:off x="0" y="0"/>
          <a:ext cx="0" cy="0"/>
          <a:chOff x="0" y="0"/>
          <a:chExt cx="0" cy="0"/>
        </a:xfrm>
      </p:grpSpPr>
      <p:sp>
        <p:nvSpPr>
          <p:cNvPr id="259" name="Google Shape;259;p60"/>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0"/>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61" name="Google Shape;26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62" name="Shape 262"/>
        <p:cNvGrpSpPr/>
        <p:nvPr/>
      </p:nvGrpSpPr>
      <p:grpSpPr>
        <a:xfrm>
          <a:off x="0" y="0"/>
          <a:ext cx="0" cy="0"/>
          <a:chOff x="0" y="0"/>
          <a:chExt cx="0" cy="0"/>
        </a:xfrm>
      </p:grpSpPr>
      <p:sp>
        <p:nvSpPr>
          <p:cNvPr id="263" name="Google Shape;26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64" name="Google Shape;264;p61"/>
          <p:cNvGrpSpPr/>
          <p:nvPr/>
        </p:nvGrpSpPr>
        <p:grpSpPr>
          <a:xfrm>
            <a:off x="830392" y="1191256"/>
            <a:ext cx="745763" cy="45826"/>
            <a:chOff x="4580561" y="2589004"/>
            <a:chExt cx="1064464" cy="25200"/>
          </a:xfrm>
        </p:grpSpPr>
        <p:sp>
          <p:nvSpPr>
            <p:cNvPr id="265" name="Google Shape;265;p61"/>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1"/>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61"/>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268" name="Shape 268"/>
        <p:cNvGrpSpPr/>
        <p:nvPr/>
      </p:nvGrpSpPr>
      <p:grpSpPr>
        <a:xfrm>
          <a:off x="0" y="0"/>
          <a:ext cx="0" cy="0"/>
          <a:chOff x="0" y="0"/>
          <a:chExt cx="0" cy="0"/>
        </a:xfrm>
      </p:grpSpPr>
      <p:pic>
        <p:nvPicPr>
          <p:cNvPr id="269" name="Google Shape;269;p6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70" name="Google Shape;270;p6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71" name="Google Shape;271;p62"/>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272" name="Shape 272"/>
        <p:cNvGrpSpPr/>
        <p:nvPr/>
      </p:nvGrpSpPr>
      <p:grpSpPr>
        <a:xfrm>
          <a:off x="0" y="0"/>
          <a:ext cx="0" cy="0"/>
          <a:chOff x="0" y="0"/>
          <a:chExt cx="0" cy="0"/>
        </a:xfrm>
      </p:grpSpPr>
      <p:pic>
        <p:nvPicPr>
          <p:cNvPr id="273" name="Google Shape;273;p6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74" name="Google Shape;274;p6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75" name="Google Shape;275;p63"/>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76" name="Shape 276"/>
        <p:cNvGrpSpPr/>
        <p:nvPr/>
      </p:nvGrpSpPr>
      <p:grpSpPr>
        <a:xfrm>
          <a:off x="0" y="0"/>
          <a:ext cx="0" cy="0"/>
          <a:chOff x="0" y="0"/>
          <a:chExt cx="0" cy="0"/>
        </a:xfrm>
      </p:grpSpPr>
      <p:pic>
        <p:nvPicPr>
          <p:cNvPr id="277" name="Google Shape;277;p64"/>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278" name="Google Shape;278;p64"/>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64"/>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280" name="Google Shape;280;p64"/>
          <p:cNvGrpSpPr/>
          <p:nvPr/>
        </p:nvGrpSpPr>
        <p:grpSpPr>
          <a:xfrm>
            <a:off x="1975500" y="3845558"/>
            <a:ext cx="5193000" cy="763721"/>
            <a:chOff x="1975250" y="1903874"/>
            <a:chExt cx="5193000" cy="763721"/>
          </a:xfrm>
        </p:grpSpPr>
        <p:sp>
          <p:nvSpPr>
            <p:cNvPr id="281" name="Google Shape;281;p64"/>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82" name="Google Shape;282;p64"/>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83" name="Google Shape;283;p64"/>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284" name="Shape 284"/>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85" name="Shape 285"/>
        <p:cNvGrpSpPr/>
        <p:nvPr/>
      </p:nvGrpSpPr>
      <p:grpSpPr>
        <a:xfrm>
          <a:off x="0" y="0"/>
          <a:ext cx="0" cy="0"/>
          <a:chOff x="0" y="0"/>
          <a:chExt cx="0" cy="0"/>
        </a:xfrm>
      </p:grpSpPr>
      <p:sp>
        <p:nvSpPr>
          <p:cNvPr id="286" name="Google Shape;286;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87" name="Google Shape;287;p66"/>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8" name="Shape 288"/>
        <p:cNvGrpSpPr/>
        <p:nvPr/>
      </p:nvGrpSpPr>
      <p:grpSpPr>
        <a:xfrm>
          <a:off x="0" y="0"/>
          <a:ext cx="0" cy="0"/>
          <a:chOff x="0" y="0"/>
          <a:chExt cx="0" cy="0"/>
        </a:xfrm>
      </p:grpSpPr>
      <p:sp>
        <p:nvSpPr>
          <p:cNvPr id="289" name="Google Shape;289;p67"/>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90" name="Google Shape;290;p67"/>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291" name="Google Shape;29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292" name="Shape 292"/>
        <p:cNvGrpSpPr/>
        <p:nvPr/>
      </p:nvGrpSpPr>
      <p:grpSpPr>
        <a:xfrm>
          <a:off x="0" y="0"/>
          <a:ext cx="0" cy="0"/>
          <a:chOff x="0" y="0"/>
          <a:chExt cx="0" cy="0"/>
        </a:xfrm>
      </p:grpSpPr>
      <p:sp>
        <p:nvSpPr>
          <p:cNvPr id="293" name="Google Shape;29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4" name="Google Shape;294;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95" name="Google Shape;295;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296" name="Shape 296"/>
        <p:cNvGrpSpPr/>
        <p:nvPr/>
      </p:nvGrpSpPr>
      <p:grpSpPr>
        <a:xfrm>
          <a:off x="0" y="0"/>
          <a:ext cx="0" cy="0"/>
          <a:chOff x="0" y="0"/>
          <a:chExt cx="0" cy="0"/>
        </a:xfrm>
      </p:grpSpPr>
      <p:sp>
        <p:nvSpPr>
          <p:cNvPr id="297" name="Google Shape;297;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8" name="Google Shape;298;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99" name="Google Shape;29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4">
    <p:spTree>
      <p:nvGrpSpPr>
        <p:cNvPr id="300" name="Shape 300"/>
        <p:cNvGrpSpPr/>
        <p:nvPr/>
      </p:nvGrpSpPr>
      <p:grpSpPr>
        <a:xfrm>
          <a:off x="0" y="0"/>
          <a:ext cx="0" cy="0"/>
          <a:chOff x="0" y="0"/>
          <a:chExt cx="0" cy="0"/>
        </a:xfrm>
      </p:grpSpPr>
      <p:sp>
        <p:nvSpPr>
          <p:cNvPr id="301" name="Google Shape;301;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2" name="Google Shape;302;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03" name="Google Shape;303;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5">
    <p:spTree>
      <p:nvGrpSpPr>
        <p:cNvPr id="304" name="Shape 304"/>
        <p:cNvGrpSpPr/>
        <p:nvPr/>
      </p:nvGrpSpPr>
      <p:grpSpPr>
        <a:xfrm>
          <a:off x="0" y="0"/>
          <a:ext cx="0" cy="0"/>
          <a:chOff x="0" y="0"/>
          <a:chExt cx="0" cy="0"/>
        </a:xfrm>
      </p:grpSpPr>
      <p:sp>
        <p:nvSpPr>
          <p:cNvPr id="305" name="Google Shape;305;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06" name="Google Shape;306;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07" name="Google Shape;30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308" name="Shape 308"/>
        <p:cNvGrpSpPr/>
        <p:nvPr/>
      </p:nvGrpSpPr>
      <p:grpSpPr>
        <a:xfrm>
          <a:off x="0" y="0"/>
          <a:ext cx="0" cy="0"/>
          <a:chOff x="0" y="0"/>
          <a:chExt cx="0" cy="0"/>
        </a:xfrm>
      </p:grpSpPr>
      <p:sp>
        <p:nvSpPr>
          <p:cNvPr id="309" name="Google Shape;309;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0" name="Google Shape;310;p7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1" name="Google Shape;31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6">
    <p:spTree>
      <p:nvGrpSpPr>
        <p:cNvPr id="312" name="Shape 312"/>
        <p:cNvGrpSpPr/>
        <p:nvPr/>
      </p:nvGrpSpPr>
      <p:grpSpPr>
        <a:xfrm>
          <a:off x="0" y="0"/>
          <a:ext cx="0" cy="0"/>
          <a:chOff x="0" y="0"/>
          <a:chExt cx="0" cy="0"/>
        </a:xfrm>
      </p:grpSpPr>
      <p:sp>
        <p:nvSpPr>
          <p:cNvPr id="313" name="Google Shape;313;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4" name="Google Shape;314;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15" name="Google Shape;315;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5">
  <p:cSld name="TITLE_AND_BODY_7">
    <p:spTree>
      <p:nvGrpSpPr>
        <p:cNvPr id="316" name="Shape 316"/>
        <p:cNvGrpSpPr/>
        <p:nvPr/>
      </p:nvGrpSpPr>
      <p:grpSpPr>
        <a:xfrm>
          <a:off x="0" y="0"/>
          <a:ext cx="0" cy="0"/>
          <a:chOff x="0" y="0"/>
          <a:chExt cx="0" cy="0"/>
        </a:xfrm>
      </p:grpSpPr>
      <p:sp>
        <p:nvSpPr>
          <p:cNvPr id="317" name="Google Shape;317;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8" name="Google Shape;318;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19" name="Google Shape;319;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theme" Target="../theme/theme2.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187" name="Google Shape;18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188" name="Google Shape;188;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www.youtube.com/watch?v=8ypnLjwpzK8" TargetMode="External"/><Relationship Id="rId4" Type="http://schemas.openxmlformats.org/officeDocument/2006/relationships/image" Target="../media/image3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hyperlink" Target="https://talktotransformer.com/" TargetMode="External"/><Relationship Id="rId5" Type="http://schemas.openxmlformats.org/officeDocument/2006/relationships/image" Target="../media/image4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hyperlink" Target="http://www.youtube.com/watch?v=0OtZ8dUFxXA" TargetMode="External"/><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6" name="Shape 376"/>
        <p:cNvGrpSpPr/>
        <p:nvPr/>
      </p:nvGrpSpPr>
      <p:grpSpPr>
        <a:xfrm>
          <a:off x="0" y="0"/>
          <a:ext cx="0" cy="0"/>
          <a:chOff x="0" y="0"/>
          <a:chExt cx="0" cy="0"/>
        </a:xfrm>
      </p:grpSpPr>
      <p:sp>
        <p:nvSpPr>
          <p:cNvPr id="377" name="Google Shape;377;p84"/>
          <p:cNvSpPr/>
          <p:nvPr/>
        </p:nvSpPr>
        <p:spPr>
          <a:xfrm>
            <a:off x="1249825" y="40074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4"/>
          <p:cNvSpPr/>
          <p:nvPr/>
        </p:nvSpPr>
        <p:spPr>
          <a:xfrm>
            <a:off x="1249825" y="12979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NLP </a:t>
            </a:r>
            <a:r>
              <a:rPr b="1" lang="es" sz="2800">
                <a:solidFill>
                  <a:srgbClr val="009BDE"/>
                </a:solidFill>
                <a:latin typeface="Rubik"/>
                <a:ea typeface="Rubik"/>
                <a:cs typeface="Rubik"/>
                <a:sym typeface="Rubik"/>
              </a:rPr>
              <a:t>· Flujo de trabajo</a:t>
            </a:r>
            <a:endParaRPr b="1" sz="2800">
              <a:solidFill>
                <a:srgbClr val="009BDE"/>
              </a:solidFill>
              <a:latin typeface="Rubik"/>
              <a:ea typeface="Rubik"/>
              <a:cs typeface="Rubik"/>
              <a:sym typeface="Rubik"/>
            </a:endParaRPr>
          </a:p>
        </p:txBody>
      </p:sp>
      <p:sp>
        <p:nvSpPr>
          <p:cNvPr id="380" name="Google Shape;380;p84"/>
          <p:cNvSpPr txBox="1"/>
          <p:nvPr/>
        </p:nvSpPr>
        <p:spPr>
          <a:xfrm>
            <a:off x="1521100" y="1314675"/>
            <a:ext cx="15915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Datos</a:t>
            </a:r>
            <a:endParaRPr i="0" sz="1800" u="none" cap="none" strike="noStrike">
              <a:solidFill>
                <a:srgbClr val="000000"/>
              </a:solidFill>
              <a:latin typeface="Rubik"/>
              <a:ea typeface="Rubik"/>
              <a:cs typeface="Rubik"/>
              <a:sym typeface="Rubik"/>
            </a:endParaRPr>
          </a:p>
        </p:txBody>
      </p:sp>
      <p:sp>
        <p:nvSpPr>
          <p:cNvPr id="381" name="Google Shape;381;p84"/>
          <p:cNvSpPr txBox="1"/>
          <p:nvPr/>
        </p:nvSpPr>
        <p:spPr>
          <a:xfrm>
            <a:off x="899775" y="4015801"/>
            <a:ext cx="28341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Modelos</a:t>
            </a:r>
            <a:endParaRPr i="0" sz="1800" u="none" cap="none" strike="noStrike">
              <a:solidFill>
                <a:srgbClr val="000000"/>
              </a:solidFill>
              <a:latin typeface="Rubik"/>
              <a:ea typeface="Rubik"/>
              <a:cs typeface="Rubik"/>
              <a:sym typeface="Rubik"/>
            </a:endParaRPr>
          </a:p>
        </p:txBody>
      </p:sp>
      <p:pic>
        <p:nvPicPr>
          <p:cNvPr id="382" name="Google Shape;382;p84"/>
          <p:cNvPicPr preferRelativeResize="0"/>
          <p:nvPr/>
        </p:nvPicPr>
        <p:blipFill rotWithShape="1">
          <a:blip r:embed="rId3">
            <a:alphaModFix/>
          </a:blip>
          <a:srcRect b="0" l="0" r="0" t="0"/>
          <a:stretch/>
        </p:blipFill>
        <p:spPr>
          <a:xfrm>
            <a:off x="1353099" y="2176762"/>
            <a:ext cx="1927450" cy="1363650"/>
          </a:xfrm>
          <a:prstGeom prst="rect">
            <a:avLst/>
          </a:prstGeom>
          <a:noFill/>
          <a:ln>
            <a:noFill/>
          </a:ln>
        </p:spPr>
      </p:pic>
      <p:cxnSp>
        <p:nvCxnSpPr>
          <p:cNvPr id="383" name="Google Shape;383;p84"/>
          <p:cNvCxnSpPr>
            <a:stCxn id="380" idx="2"/>
            <a:endCxn id="382" idx="0"/>
          </p:cNvCxnSpPr>
          <p:nvPr/>
        </p:nvCxnSpPr>
        <p:spPr>
          <a:xfrm>
            <a:off x="2316850" y="1701375"/>
            <a:ext cx="0" cy="475500"/>
          </a:xfrm>
          <a:prstGeom prst="straightConnector1">
            <a:avLst/>
          </a:prstGeom>
          <a:noFill/>
          <a:ln cap="flat" cmpd="sng" w="9525">
            <a:solidFill>
              <a:srgbClr val="666666"/>
            </a:solidFill>
            <a:prstDash val="solid"/>
            <a:round/>
            <a:headEnd len="med" w="med" type="none"/>
            <a:tailEnd len="med" w="med" type="triangle"/>
          </a:ln>
        </p:spPr>
      </p:cxnSp>
      <p:cxnSp>
        <p:nvCxnSpPr>
          <p:cNvPr id="384" name="Google Shape;384;p84"/>
          <p:cNvCxnSpPr>
            <a:stCxn id="382" idx="2"/>
            <a:endCxn id="381" idx="0"/>
          </p:cNvCxnSpPr>
          <p:nvPr/>
        </p:nvCxnSpPr>
        <p:spPr>
          <a:xfrm>
            <a:off x="2316824" y="3540412"/>
            <a:ext cx="0" cy="4755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88" name="Shape 388"/>
        <p:cNvGrpSpPr/>
        <p:nvPr/>
      </p:nvGrpSpPr>
      <p:grpSpPr>
        <a:xfrm>
          <a:off x="0" y="0"/>
          <a:ext cx="0" cy="0"/>
          <a:chOff x="0" y="0"/>
          <a:chExt cx="0" cy="0"/>
        </a:xfrm>
      </p:grpSpPr>
      <p:sp>
        <p:nvSpPr>
          <p:cNvPr id="389" name="Google Shape;389;p85"/>
          <p:cNvSpPr/>
          <p:nvPr/>
        </p:nvSpPr>
        <p:spPr>
          <a:xfrm>
            <a:off x="1249825" y="40074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5"/>
          <p:cNvSpPr/>
          <p:nvPr/>
        </p:nvSpPr>
        <p:spPr>
          <a:xfrm>
            <a:off x="1249825" y="12979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NLP</a:t>
            </a:r>
            <a:r>
              <a:rPr b="1" lang="es" sz="2800">
                <a:solidFill>
                  <a:srgbClr val="009BDE"/>
                </a:solidFill>
                <a:latin typeface="Rubik"/>
                <a:ea typeface="Rubik"/>
                <a:cs typeface="Rubik"/>
                <a:sym typeface="Rubik"/>
              </a:rPr>
              <a:t> · Flujo de trabajo</a:t>
            </a:r>
            <a:endParaRPr b="1" sz="2800">
              <a:solidFill>
                <a:srgbClr val="009BDE"/>
              </a:solidFill>
              <a:latin typeface="Rubik"/>
              <a:ea typeface="Rubik"/>
              <a:cs typeface="Rubik"/>
              <a:sym typeface="Rubik"/>
            </a:endParaRPr>
          </a:p>
        </p:txBody>
      </p:sp>
      <p:sp>
        <p:nvSpPr>
          <p:cNvPr id="392" name="Google Shape;392;p85"/>
          <p:cNvSpPr txBox="1"/>
          <p:nvPr/>
        </p:nvSpPr>
        <p:spPr>
          <a:xfrm>
            <a:off x="1521100" y="1314675"/>
            <a:ext cx="15915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Datos</a:t>
            </a:r>
            <a:endParaRPr i="0" sz="1800" u="none" cap="none" strike="noStrike">
              <a:solidFill>
                <a:srgbClr val="000000"/>
              </a:solidFill>
              <a:latin typeface="Rubik"/>
              <a:ea typeface="Rubik"/>
              <a:cs typeface="Rubik"/>
              <a:sym typeface="Rubik"/>
            </a:endParaRPr>
          </a:p>
        </p:txBody>
      </p:sp>
      <p:sp>
        <p:nvSpPr>
          <p:cNvPr id="393" name="Google Shape;393;p85"/>
          <p:cNvSpPr txBox="1"/>
          <p:nvPr/>
        </p:nvSpPr>
        <p:spPr>
          <a:xfrm>
            <a:off x="899775" y="4015801"/>
            <a:ext cx="28341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Modelos</a:t>
            </a:r>
            <a:endParaRPr i="0" sz="1800" u="none" cap="none" strike="noStrike">
              <a:solidFill>
                <a:srgbClr val="000000"/>
              </a:solidFill>
              <a:latin typeface="Rubik"/>
              <a:ea typeface="Rubik"/>
              <a:cs typeface="Rubik"/>
              <a:sym typeface="Rubik"/>
            </a:endParaRPr>
          </a:p>
        </p:txBody>
      </p:sp>
      <p:pic>
        <p:nvPicPr>
          <p:cNvPr id="394" name="Google Shape;394;p85"/>
          <p:cNvPicPr preferRelativeResize="0"/>
          <p:nvPr/>
        </p:nvPicPr>
        <p:blipFill rotWithShape="1">
          <a:blip r:embed="rId3">
            <a:alphaModFix/>
          </a:blip>
          <a:srcRect b="0" l="0" r="0" t="0"/>
          <a:stretch/>
        </p:blipFill>
        <p:spPr>
          <a:xfrm>
            <a:off x="1353099" y="2176762"/>
            <a:ext cx="1927450" cy="1363650"/>
          </a:xfrm>
          <a:prstGeom prst="rect">
            <a:avLst/>
          </a:prstGeom>
          <a:noFill/>
          <a:ln>
            <a:noFill/>
          </a:ln>
        </p:spPr>
      </p:pic>
      <p:cxnSp>
        <p:nvCxnSpPr>
          <p:cNvPr id="395" name="Google Shape;395;p85"/>
          <p:cNvCxnSpPr>
            <a:stCxn id="392" idx="2"/>
            <a:endCxn id="394" idx="0"/>
          </p:cNvCxnSpPr>
          <p:nvPr/>
        </p:nvCxnSpPr>
        <p:spPr>
          <a:xfrm>
            <a:off x="2316850" y="1701375"/>
            <a:ext cx="0" cy="475500"/>
          </a:xfrm>
          <a:prstGeom prst="straightConnector1">
            <a:avLst/>
          </a:prstGeom>
          <a:noFill/>
          <a:ln cap="flat" cmpd="sng" w="9525">
            <a:solidFill>
              <a:srgbClr val="666666"/>
            </a:solidFill>
            <a:prstDash val="solid"/>
            <a:round/>
            <a:headEnd len="med" w="med" type="none"/>
            <a:tailEnd len="med" w="med" type="triangle"/>
          </a:ln>
        </p:spPr>
      </p:cxnSp>
      <p:cxnSp>
        <p:nvCxnSpPr>
          <p:cNvPr id="396" name="Google Shape;396;p85"/>
          <p:cNvCxnSpPr>
            <a:stCxn id="394" idx="2"/>
            <a:endCxn id="393" idx="0"/>
          </p:cNvCxnSpPr>
          <p:nvPr/>
        </p:nvCxnSpPr>
        <p:spPr>
          <a:xfrm>
            <a:off x="2316824" y="3540412"/>
            <a:ext cx="0" cy="475500"/>
          </a:xfrm>
          <a:prstGeom prst="straightConnector1">
            <a:avLst/>
          </a:prstGeom>
          <a:noFill/>
          <a:ln cap="flat" cmpd="sng" w="9525">
            <a:solidFill>
              <a:srgbClr val="666666"/>
            </a:solidFill>
            <a:prstDash val="solid"/>
            <a:round/>
            <a:headEnd len="med" w="med" type="none"/>
            <a:tailEnd len="med" w="med" type="triangle"/>
          </a:ln>
        </p:spPr>
      </p:cxnSp>
      <p:sp>
        <p:nvSpPr>
          <p:cNvPr id="397" name="Google Shape;397;p85"/>
          <p:cNvSpPr txBox="1"/>
          <p:nvPr/>
        </p:nvSpPr>
        <p:spPr>
          <a:xfrm>
            <a:off x="4803050" y="2571750"/>
            <a:ext cx="2974200" cy="115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9BDE"/>
                </a:solidFill>
                <a:latin typeface="Rubik"/>
                <a:ea typeface="Rubik"/>
                <a:cs typeface="Rubik"/>
                <a:sym typeface="Rubik"/>
              </a:rPr>
              <a:t>Para esta vamos a usar la librería NLTK de Python</a:t>
            </a:r>
            <a:endParaRPr i="0" sz="1800" u="none" cap="none" strike="noStrike">
              <a:solidFill>
                <a:srgbClr val="009BDE"/>
              </a:solidFill>
              <a:latin typeface="Rubik"/>
              <a:ea typeface="Rubik"/>
              <a:cs typeface="Rubik"/>
              <a:sym typeface="Rubik"/>
            </a:endParaRPr>
          </a:p>
        </p:txBody>
      </p:sp>
      <p:cxnSp>
        <p:nvCxnSpPr>
          <p:cNvPr id="398" name="Google Shape;398;p85"/>
          <p:cNvCxnSpPr/>
          <p:nvPr/>
        </p:nvCxnSpPr>
        <p:spPr>
          <a:xfrm>
            <a:off x="3620300" y="2826651"/>
            <a:ext cx="843000" cy="0"/>
          </a:xfrm>
          <a:prstGeom prst="straightConnector1">
            <a:avLst/>
          </a:prstGeom>
          <a:noFill/>
          <a:ln cap="flat" cmpd="sng" w="9525">
            <a:solidFill>
              <a:srgbClr val="009BDE"/>
            </a:solidFill>
            <a:prstDash val="solid"/>
            <a:round/>
            <a:headEnd len="sm" w="sm"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02" name="Shape 402"/>
        <p:cNvGrpSpPr/>
        <p:nvPr/>
      </p:nvGrpSpPr>
      <p:grpSpPr>
        <a:xfrm>
          <a:off x="0" y="0"/>
          <a:ext cx="0" cy="0"/>
          <a:chOff x="0" y="0"/>
          <a:chExt cx="0" cy="0"/>
        </a:xfrm>
      </p:grpSpPr>
      <p:sp>
        <p:nvSpPr>
          <p:cNvPr id="403" name="Google Shape;403;p86"/>
          <p:cNvSpPr/>
          <p:nvPr/>
        </p:nvSpPr>
        <p:spPr>
          <a:xfrm>
            <a:off x="1249825" y="40074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6"/>
          <p:cNvSpPr/>
          <p:nvPr/>
        </p:nvSpPr>
        <p:spPr>
          <a:xfrm>
            <a:off x="1249825" y="12979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NLP </a:t>
            </a:r>
            <a:r>
              <a:rPr b="1" lang="es" sz="2800">
                <a:solidFill>
                  <a:srgbClr val="009BDE"/>
                </a:solidFill>
                <a:latin typeface="Rubik"/>
                <a:ea typeface="Rubik"/>
                <a:cs typeface="Rubik"/>
                <a:sym typeface="Rubik"/>
              </a:rPr>
              <a:t>· Flujo de trabajo</a:t>
            </a:r>
            <a:endParaRPr b="1" sz="2800">
              <a:solidFill>
                <a:srgbClr val="009BDE"/>
              </a:solidFill>
              <a:latin typeface="Rubik"/>
              <a:ea typeface="Rubik"/>
              <a:cs typeface="Rubik"/>
              <a:sym typeface="Rubik"/>
            </a:endParaRPr>
          </a:p>
        </p:txBody>
      </p:sp>
      <p:sp>
        <p:nvSpPr>
          <p:cNvPr id="406" name="Google Shape;406;p86"/>
          <p:cNvSpPr txBox="1"/>
          <p:nvPr/>
        </p:nvSpPr>
        <p:spPr>
          <a:xfrm>
            <a:off x="1521100" y="1314675"/>
            <a:ext cx="15915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Datos</a:t>
            </a:r>
            <a:endParaRPr i="0" sz="1800" u="none" cap="none" strike="noStrike">
              <a:solidFill>
                <a:srgbClr val="000000"/>
              </a:solidFill>
              <a:latin typeface="Rubik"/>
              <a:ea typeface="Rubik"/>
              <a:cs typeface="Rubik"/>
              <a:sym typeface="Rubik"/>
            </a:endParaRPr>
          </a:p>
        </p:txBody>
      </p:sp>
      <p:sp>
        <p:nvSpPr>
          <p:cNvPr id="407" name="Google Shape;407;p86"/>
          <p:cNvSpPr txBox="1"/>
          <p:nvPr/>
        </p:nvSpPr>
        <p:spPr>
          <a:xfrm>
            <a:off x="899775" y="4015801"/>
            <a:ext cx="28341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800" u="none" cap="none" strike="noStrike">
                <a:solidFill>
                  <a:srgbClr val="000000"/>
                </a:solidFill>
                <a:latin typeface="Rubik"/>
                <a:ea typeface="Rubik"/>
                <a:cs typeface="Rubik"/>
                <a:sym typeface="Rubik"/>
              </a:rPr>
              <a:t>Modelos</a:t>
            </a:r>
            <a:endParaRPr i="0" sz="1800" u="none" cap="none" strike="noStrike">
              <a:solidFill>
                <a:srgbClr val="000000"/>
              </a:solidFill>
              <a:latin typeface="Rubik"/>
              <a:ea typeface="Rubik"/>
              <a:cs typeface="Rubik"/>
              <a:sym typeface="Rubik"/>
            </a:endParaRPr>
          </a:p>
        </p:txBody>
      </p:sp>
      <p:cxnSp>
        <p:nvCxnSpPr>
          <p:cNvPr id="408" name="Google Shape;408;p86"/>
          <p:cNvCxnSpPr>
            <a:stCxn id="406" idx="2"/>
            <a:endCxn id="409" idx="0"/>
          </p:cNvCxnSpPr>
          <p:nvPr/>
        </p:nvCxnSpPr>
        <p:spPr>
          <a:xfrm>
            <a:off x="2316850" y="1701375"/>
            <a:ext cx="0" cy="492300"/>
          </a:xfrm>
          <a:prstGeom prst="straightConnector1">
            <a:avLst/>
          </a:prstGeom>
          <a:noFill/>
          <a:ln cap="flat" cmpd="sng" w="9525">
            <a:solidFill>
              <a:srgbClr val="666666"/>
            </a:solidFill>
            <a:prstDash val="solid"/>
            <a:round/>
            <a:headEnd len="med" w="med" type="none"/>
            <a:tailEnd len="med" w="med" type="triangle"/>
          </a:ln>
        </p:spPr>
      </p:cxnSp>
      <p:cxnSp>
        <p:nvCxnSpPr>
          <p:cNvPr id="410" name="Google Shape;410;p86"/>
          <p:cNvCxnSpPr>
            <a:stCxn id="411" idx="2"/>
            <a:endCxn id="407" idx="0"/>
          </p:cNvCxnSpPr>
          <p:nvPr/>
        </p:nvCxnSpPr>
        <p:spPr>
          <a:xfrm>
            <a:off x="2316900" y="3540375"/>
            <a:ext cx="0" cy="475500"/>
          </a:xfrm>
          <a:prstGeom prst="straightConnector1">
            <a:avLst/>
          </a:prstGeom>
          <a:noFill/>
          <a:ln cap="flat" cmpd="sng" w="9525">
            <a:solidFill>
              <a:srgbClr val="666666"/>
            </a:solidFill>
            <a:prstDash val="solid"/>
            <a:round/>
            <a:headEnd len="med" w="med" type="none"/>
            <a:tailEnd len="med" w="med" type="triangle"/>
          </a:ln>
        </p:spPr>
      </p:cxnSp>
      <p:sp>
        <p:nvSpPr>
          <p:cNvPr id="412" name="Google Shape;412;p86"/>
          <p:cNvSpPr/>
          <p:nvPr/>
        </p:nvSpPr>
        <p:spPr>
          <a:xfrm>
            <a:off x="1249825" y="2176875"/>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6"/>
          <p:cNvSpPr txBox="1"/>
          <p:nvPr/>
        </p:nvSpPr>
        <p:spPr>
          <a:xfrm>
            <a:off x="1013400" y="2193650"/>
            <a:ext cx="26070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800">
                <a:latin typeface="Rubik"/>
                <a:ea typeface="Rubik"/>
                <a:cs typeface="Rubik"/>
                <a:sym typeface="Rubik"/>
              </a:rPr>
              <a:t>Normalización</a:t>
            </a:r>
            <a:endParaRPr i="0" sz="1800" u="none" cap="none" strike="noStrike">
              <a:solidFill>
                <a:srgbClr val="000000"/>
              </a:solidFill>
              <a:latin typeface="Rubik"/>
              <a:ea typeface="Rubik"/>
              <a:cs typeface="Rubik"/>
              <a:sym typeface="Rubik"/>
            </a:endParaRPr>
          </a:p>
        </p:txBody>
      </p:sp>
      <p:sp>
        <p:nvSpPr>
          <p:cNvPr id="413" name="Google Shape;413;p86"/>
          <p:cNvSpPr/>
          <p:nvPr/>
        </p:nvSpPr>
        <p:spPr>
          <a:xfrm>
            <a:off x="1249825" y="3136900"/>
            <a:ext cx="2211300" cy="403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6"/>
          <p:cNvSpPr txBox="1"/>
          <p:nvPr/>
        </p:nvSpPr>
        <p:spPr>
          <a:xfrm>
            <a:off x="1100550" y="3153675"/>
            <a:ext cx="2432700" cy="38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1800">
                <a:latin typeface="Rubik"/>
                <a:ea typeface="Rubik"/>
                <a:cs typeface="Rubik"/>
                <a:sym typeface="Rubik"/>
              </a:rPr>
              <a:t>Vectorización</a:t>
            </a:r>
            <a:endParaRPr i="0" sz="1800" u="none" cap="none" strike="noStrike">
              <a:solidFill>
                <a:srgbClr val="000000"/>
              </a:solidFill>
              <a:latin typeface="Rubik"/>
              <a:ea typeface="Rubik"/>
              <a:cs typeface="Rubik"/>
              <a:sym typeface="Rubik"/>
            </a:endParaRPr>
          </a:p>
        </p:txBody>
      </p:sp>
      <p:cxnSp>
        <p:nvCxnSpPr>
          <p:cNvPr id="414" name="Google Shape;414;p86"/>
          <p:cNvCxnSpPr>
            <a:stCxn id="409" idx="2"/>
            <a:endCxn id="411" idx="0"/>
          </p:cNvCxnSpPr>
          <p:nvPr/>
        </p:nvCxnSpPr>
        <p:spPr>
          <a:xfrm>
            <a:off x="2316900" y="2580350"/>
            <a:ext cx="0" cy="573300"/>
          </a:xfrm>
          <a:prstGeom prst="straightConnector1">
            <a:avLst/>
          </a:prstGeom>
          <a:noFill/>
          <a:ln cap="flat" cmpd="sng" w="9525">
            <a:solidFill>
              <a:srgbClr val="666666"/>
            </a:solidFill>
            <a:prstDash val="solid"/>
            <a:round/>
            <a:headEnd len="med" w="med" type="none"/>
            <a:tailEnd len="med" w="med" type="triangle"/>
          </a:ln>
        </p:spPr>
      </p:cxnSp>
      <p:sp>
        <p:nvSpPr>
          <p:cNvPr id="415" name="Google Shape;415;p86"/>
          <p:cNvSpPr txBox="1"/>
          <p:nvPr/>
        </p:nvSpPr>
        <p:spPr>
          <a:xfrm>
            <a:off x="4304125" y="1323100"/>
            <a:ext cx="4108200" cy="3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9BDE"/>
                </a:solidFill>
                <a:latin typeface="Rubik Light"/>
                <a:ea typeface="Rubik Light"/>
                <a:cs typeface="Rubik Light"/>
                <a:sym typeface="Rubik Light"/>
              </a:rPr>
              <a:t>Obtención: Scraping, Parsing (muchas veces NO es una parte trivial)</a:t>
            </a:r>
            <a:endParaRPr i="0" sz="1400" u="none" cap="none" strike="noStrike">
              <a:solidFill>
                <a:srgbClr val="009BDE"/>
              </a:solidFill>
              <a:latin typeface="Rubik Light"/>
              <a:ea typeface="Rubik Light"/>
              <a:cs typeface="Rubik Light"/>
              <a:sym typeface="Rubik Light"/>
            </a:endParaRPr>
          </a:p>
        </p:txBody>
      </p:sp>
      <p:sp>
        <p:nvSpPr>
          <p:cNvPr id="416" name="Google Shape;416;p86"/>
          <p:cNvSpPr txBox="1"/>
          <p:nvPr/>
        </p:nvSpPr>
        <p:spPr>
          <a:xfrm>
            <a:off x="4304125" y="2223475"/>
            <a:ext cx="4108200" cy="3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9BDE"/>
                </a:solidFill>
                <a:latin typeface="Rubik Light"/>
                <a:ea typeface="Rubik Light"/>
                <a:cs typeface="Rubik Light"/>
                <a:sym typeface="Rubik Light"/>
              </a:rPr>
              <a:t>Limpiar caracteres, pasar a minúsculas, Tokenizar, llevar a raíz (Stemmizar o Lemmatizar.)</a:t>
            </a:r>
            <a:endParaRPr i="0" sz="1400" u="none" cap="none" strike="noStrike">
              <a:solidFill>
                <a:srgbClr val="009BDE"/>
              </a:solidFill>
              <a:latin typeface="Rubik Light"/>
              <a:ea typeface="Rubik Light"/>
              <a:cs typeface="Rubik Light"/>
              <a:sym typeface="Rubik Light"/>
            </a:endParaRPr>
          </a:p>
        </p:txBody>
      </p:sp>
      <p:sp>
        <p:nvSpPr>
          <p:cNvPr id="417" name="Google Shape;417;p86"/>
          <p:cNvSpPr txBox="1"/>
          <p:nvPr/>
        </p:nvSpPr>
        <p:spPr>
          <a:xfrm>
            <a:off x="4304125" y="3109825"/>
            <a:ext cx="4108200" cy="3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9BDE"/>
                </a:solidFill>
                <a:latin typeface="Rubik Light"/>
                <a:ea typeface="Rubik Light"/>
                <a:cs typeface="Rubik Light"/>
                <a:sym typeface="Rubik Light"/>
              </a:rPr>
              <a:t>Encoders, Word embeddings.</a:t>
            </a:r>
            <a:endParaRPr i="0" sz="1400" u="none" cap="none" strike="noStrike">
              <a:solidFill>
                <a:srgbClr val="009BDE"/>
              </a:solidFill>
              <a:latin typeface="Rubik Light"/>
              <a:ea typeface="Rubik Light"/>
              <a:cs typeface="Rubik Light"/>
              <a:sym typeface="Rubik Light"/>
            </a:endParaRPr>
          </a:p>
        </p:txBody>
      </p:sp>
      <p:cxnSp>
        <p:nvCxnSpPr>
          <p:cNvPr id="418" name="Google Shape;418;p86"/>
          <p:cNvCxnSpPr>
            <a:endCxn id="415" idx="1"/>
          </p:cNvCxnSpPr>
          <p:nvPr/>
        </p:nvCxnSpPr>
        <p:spPr>
          <a:xfrm>
            <a:off x="3461125" y="1516450"/>
            <a:ext cx="843000" cy="0"/>
          </a:xfrm>
          <a:prstGeom prst="straightConnector1">
            <a:avLst/>
          </a:prstGeom>
          <a:noFill/>
          <a:ln cap="flat" cmpd="sng" w="9525">
            <a:solidFill>
              <a:srgbClr val="999999"/>
            </a:solidFill>
            <a:prstDash val="solid"/>
            <a:round/>
            <a:headEnd len="sm" w="sm" type="oval"/>
            <a:tailEnd len="med" w="med" type="none"/>
          </a:ln>
        </p:spPr>
      </p:cxnSp>
      <p:cxnSp>
        <p:nvCxnSpPr>
          <p:cNvPr id="419" name="Google Shape;419;p86"/>
          <p:cNvCxnSpPr>
            <a:endCxn id="416" idx="1"/>
          </p:cNvCxnSpPr>
          <p:nvPr/>
        </p:nvCxnSpPr>
        <p:spPr>
          <a:xfrm>
            <a:off x="3461125" y="2416825"/>
            <a:ext cx="843000" cy="0"/>
          </a:xfrm>
          <a:prstGeom prst="straightConnector1">
            <a:avLst/>
          </a:prstGeom>
          <a:noFill/>
          <a:ln cap="flat" cmpd="sng" w="9525">
            <a:solidFill>
              <a:srgbClr val="999999"/>
            </a:solidFill>
            <a:prstDash val="solid"/>
            <a:round/>
            <a:headEnd len="sm" w="sm" type="oval"/>
            <a:tailEnd len="med" w="med" type="none"/>
          </a:ln>
        </p:spPr>
      </p:cxnSp>
      <p:cxnSp>
        <p:nvCxnSpPr>
          <p:cNvPr id="420" name="Google Shape;420;p86"/>
          <p:cNvCxnSpPr>
            <a:endCxn id="417" idx="1"/>
          </p:cNvCxnSpPr>
          <p:nvPr/>
        </p:nvCxnSpPr>
        <p:spPr>
          <a:xfrm>
            <a:off x="3461125" y="3303175"/>
            <a:ext cx="843000" cy="0"/>
          </a:xfrm>
          <a:prstGeom prst="straightConnector1">
            <a:avLst/>
          </a:prstGeom>
          <a:noFill/>
          <a:ln cap="flat" cmpd="sng" w="9525">
            <a:solidFill>
              <a:srgbClr val="999999"/>
            </a:solidFill>
            <a:prstDash val="solid"/>
            <a:round/>
            <a:headEnd len="sm" w="sm" type="oval"/>
            <a:tailEnd len="med" w="med" type="none"/>
          </a:ln>
        </p:spPr>
      </p:cxnSp>
      <p:sp>
        <p:nvSpPr>
          <p:cNvPr id="421" name="Google Shape;421;p86"/>
          <p:cNvSpPr txBox="1"/>
          <p:nvPr/>
        </p:nvSpPr>
        <p:spPr>
          <a:xfrm>
            <a:off x="4304125" y="4024225"/>
            <a:ext cx="4108200" cy="3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9BDE"/>
                </a:solidFill>
                <a:latin typeface="Rubik Light"/>
                <a:ea typeface="Rubik Light"/>
                <a:cs typeface="Rubik Light"/>
                <a:sym typeface="Rubik Light"/>
              </a:rPr>
              <a:t>Los mismos que usamos para datos numéricos.</a:t>
            </a:r>
            <a:endParaRPr i="0" sz="1400" u="none" cap="none" strike="noStrike">
              <a:solidFill>
                <a:srgbClr val="009BDE"/>
              </a:solidFill>
              <a:latin typeface="Rubik Light"/>
              <a:ea typeface="Rubik Light"/>
              <a:cs typeface="Rubik Light"/>
              <a:sym typeface="Rubik Light"/>
            </a:endParaRPr>
          </a:p>
        </p:txBody>
      </p:sp>
      <p:cxnSp>
        <p:nvCxnSpPr>
          <p:cNvPr id="422" name="Google Shape;422;p86"/>
          <p:cNvCxnSpPr>
            <a:endCxn id="421" idx="1"/>
          </p:cNvCxnSpPr>
          <p:nvPr/>
        </p:nvCxnSpPr>
        <p:spPr>
          <a:xfrm>
            <a:off x="3461125" y="4217575"/>
            <a:ext cx="843000" cy="0"/>
          </a:xfrm>
          <a:prstGeom prst="straightConnector1">
            <a:avLst/>
          </a:prstGeom>
          <a:noFill/>
          <a:ln cap="flat" cmpd="sng" w="9525">
            <a:solidFill>
              <a:srgbClr val="999999"/>
            </a:solidFill>
            <a:prstDash val="solid"/>
            <a:round/>
            <a:headEnd len="sm" w="sm" type="oval"/>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26" name="Shape 426"/>
        <p:cNvGrpSpPr/>
        <p:nvPr/>
      </p:nvGrpSpPr>
      <p:grpSpPr>
        <a:xfrm>
          <a:off x="0" y="0"/>
          <a:ext cx="0" cy="0"/>
          <a:chOff x="0" y="0"/>
          <a:chExt cx="0" cy="0"/>
        </a:xfrm>
      </p:grpSpPr>
      <p:sp>
        <p:nvSpPr>
          <p:cNvPr id="427" name="Google Shape;427;p87"/>
          <p:cNvSpPr/>
          <p:nvPr/>
        </p:nvSpPr>
        <p:spPr>
          <a:xfrm>
            <a:off x="371875" y="1773325"/>
            <a:ext cx="4111200" cy="2223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7"/>
          <p:cNvSpPr txBox="1"/>
          <p:nvPr/>
        </p:nvSpPr>
        <p:spPr>
          <a:xfrm>
            <a:off x="378179" y="1833375"/>
            <a:ext cx="4104900" cy="45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600" u="none" cap="none" strike="noStrike">
                <a:solidFill>
                  <a:srgbClr val="FFFFFF"/>
                </a:solidFill>
                <a:latin typeface="Rubik"/>
                <a:ea typeface="Rubik"/>
                <a:cs typeface="Rubik"/>
                <a:sym typeface="Rubik"/>
              </a:rPr>
              <a:t>Quiero Pasear a mi perro por #Palermo</a:t>
            </a:r>
            <a:endParaRPr i="0" sz="1600" u="none" cap="none" strike="noStrike">
              <a:solidFill>
                <a:srgbClr val="FFFFFF"/>
              </a:solidFill>
              <a:latin typeface="Rubik"/>
              <a:ea typeface="Rubik"/>
              <a:cs typeface="Rubik"/>
              <a:sym typeface="Rubik"/>
            </a:endParaRPr>
          </a:p>
        </p:txBody>
      </p:sp>
      <p:sp>
        <p:nvSpPr>
          <p:cNvPr id="429" name="Google Shape;429;p87"/>
          <p:cNvSpPr txBox="1"/>
          <p:nvPr/>
        </p:nvSpPr>
        <p:spPr>
          <a:xfrm>
            <a:off x="378179" y="3295725"/>
            <a:ext cx="4104900" cy="45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600" u="none" cap="none" strike="noStrike">
                <a:solidFill>
                  <a:srgbClr val="FFFFFF"/>
                </a:solidFill>
                <a:latin typeface="Rubik"/>
                <a:ea typeface="Rubik"/>
                <a:cs typeface="Rubik"/>
                <a:sym typeface="Rubik"/>
              </a:rPr>
              <a:t>Quisiera pasear a mis perros por Palermo</a:t>
            </a:r>
            <a:endParaRPr i="0" sz="1600" u="none" cap="none" strike="noStrike">
              <a:solidFill>
                <a:srgbClr val="FFFFFF"/>
              </a:solidFill>
              <a:latin typeface="Rubik"/>
              <a:ea typeface="Rubik"/>
              <a:cs typeface="Rubik"/>
              <a:sym typeface="Rubik"/>
            </a:endParaRPr>
          </a:p>
        </p:txBody>
      </p:sp>
      <p:sp>
        <p:nvSpPr>
          <p:cNvPr id="430" name="Google Shape;430;p87"/>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009BDE"/>
                </a:solidFill>
                <a:latin typeface="Rubik"/>
                <a:ea typeface="Rubik"/>
                <a:cs typeface="Rubik"/>
                <a:sym typeface="Rubik"/>
              </a:rPr>
              <a:t>Normalizar</a:t>
            </a:r>
            <a:endParaRPr b="1" sz="2800">
              <a:solidFill>
                <a:srgbClr val="009BDE"/>
              </a:solidFill>
              <a:latin typeface="Rubik"/>
              <a:ea typeface="Rubik"/>
              <a:cs typeface="Rubik"/>
              <a:sym typeface="Rubik"/>
            </a:endParaRPr>
          </a:p>
        </p:txBody>
      </p:sp>
      <p:sp>
        <p:nvSpPr>
          <p:cNvPr id="431" name="Google Shape;431;p87"/>
          <p:cNvSpPr txBox="1"/>
          <p:nvPr/>
        </p:nvSpPr>
        <p:spPr>
          <a:xfrm>
            <a:off x="378179" y="2411250"/>
            <a:ext cx="4104900" cy="75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4800">
                <a:solidFill>
                  <a:srgbClr val="E1446D"/>
                </a:solidFill>
                <a:latin typeface="Rubik"/>
                <a:ea typeface="Rubik"/>
                <a:cs typeface="Rubik"/>
                <a:sym typeface="Rubik"/>
              </a:rPr>
              <a:t>≠</a:t>
            </a:r>
            <a:endParaRPr b="1" i="0" sz="4800" u="none" cap="none" strike="noStrike">
              <a:solidFill>
                <a:srgbClr val="E1446D"/>
              </a:solidFill>
              <a:latin typeface="Rubik"/>
              <a:ea typeface="Rubik"/>
              <a:cs typeface="Rubik"/>
              <a:sym typeface="Rubik"/>
            </a:endParaRPr>
          </a:p>
        </p:txBody>
      </p:sp>
      <p:sp>
        <p:nvSpPr>
          <p:cNvPr id="432" name="Google Shape;432;p87"/>
          <p:cNvSpPr txBox="1"/>
          <p:nvPr/>
        </p:nvSpPr>
        <p:spPr>
          <a:xfrm>
            <a:off x="5941851" y="2659075"/>
            <a:ext cx="35625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 sz="1600">
                <a:solidFill>
                  <a:srgbClr val="434343"/>
                </a:solidFill>
                <a:latin typeface="Rubik"/>
                <a:ea typeface="Rubik"/>
                <a:cs typeface="Rubik"/>
                <a:sym typeface="Rubik"/>
              </a:rPr>
              <a:t>q</a:t>
            </a:r>
            <a:r>
              <a:rPr i="0" lang="es" sz="1600" u="none" cap="none" strike="noStrike">
                <a:solidFill>
                  <a:srgbClr val="434343"/>
                </a:solidFill>
                <a:latin typeface="Rubik"/>
                <a:ea typeface="Rubik"/>
                <a:cs typeface="Rubik"/>
                <a:sym typeface="Rubik"/>
              </a:rPr>
              <a:t>uiero </a:t>
            </a:r>
            <a:r>
              <a:rPr lang="es" sz="1600">
                <a:solidFill>
                  <a:srgbClr val="434343"/>
                </a:solidFill>
                <a:latin typeface="Rubik"/>
                <a:ea typeface="Rubik"/>
                <a:cs typeface="Rubik"/>
                <a:sym typeface="Rubik"/>
              </a:rPr>
              <a:t>p</a:t>
            </a:r>
            <a:r>
              <a:rPr i="0" lang="es" sz="1600" u="none" cap="none" strike="noStrike">
                <a:solidFill>
                  <a:srgbClr val="434343"/>
                </a:solidFill>
                <a:latin typeface="Rubik"/>
                <a:ea typeface="Rubik"/>
                <a:cs typeface="Rubik"/>
                <a:sym typeface="Rubik"/>
              </a:rPr>
              <a:t>asear mi perro Palermo</a:t>
            </a:r>
            <a:endParaRPr i="0" sz="1600" u="none" cap="none" strike="noStrike">
              <a:solidFill>
                <a:srgbClr val="434343"/>
              </a:solidFill>
              <a:latin typeface="Rubik"/>
              <a:ea typeface="Rubik"/>
              <a:cs typeface="Rubik"/>
              <a:sym typeface="Rubik"/>
            </a:endParaRPr>
          </a:p>
        </p:txBody>
      </p:sp>
      <p:cxnSp>
        <p:nvCxnSpPr>
          <p:cNvPr id="433" name="Google Shape;433;p87"/>
          <p:cNvCxnSpPr>
            <a:stCxn id="427" idx="3"/>
            <a:endCxn id="432" idx="1"/>
          </p:cNvCxnSpPr>
          <p:nvPr/>
        </p:nvCxnSpPr>
        <p:spPr>
          <a:xfrm>
            <a:off x="4483075" y="2884975"/>
            <a:ext cx="1458900" cy="0"/>
          </a:xfrm>
          <a:prstGeom prst="straightConnector1">
            <a:avLst/>
          </a:prstGeom>
          <a:noFill/>
          <a:ln cap="flat" cmpd="sng" w="9525">
            <a:solidFill>
              <a:srgbClr val="E1446D"/>
            </a:solidFill>
            <a:prstDash val="solid"/>
            <a:round/>
            <a:headEnd len="med" w="med" type="none"/>
            <a:tailEnd len="med" w="med" type="triangle"/>
          </a:ln>
        </p:spPr>
      </p:cxnSp>
      <p:sp>
        <p:nvSpPr>
          <p:cNvPr id="434" name="Google Shape;434;p87"/>
          <p:cNvSpPr txBox="1"/>
          <p:nvPr/>
        </p:nvSpPr>
        <p:spPr>
          <a:xfrm>
            <a:off x="4524475" y="3025450"/>
            <a:ext cx="1376100" cy="45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s" sz="1300">
                <a:solidFill>
                  <a:srgbClr val="E1446D"/>
                </a:solidFill>
                <a:latin typeface="Rubik"/>
                <a:ea typeface="Rubik"/>
                <a:cs typeface="Rubik"/>
                <a:sym typeface="Rubik"/>
              </a:rPr>
              <a:t>Buscamos llevarlo a una forma común</a:t>
            </a:r>
            <a:endParaRPr i="1" sz="1300" u="none" cap="none" strike="noStrike">
              <a:solidFill>
                <a:srgbClr val="E1446D"/>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38" name="Shape 438"/>
        <p:cNvGrpSpPr/>
        <p:nvPr/>
      </p:nvGrpSpPr>
      <p:grpSpPr>
        <a:xfrm>
          <a:off x="0" y="0"/>
          <a:ext cx="0" cy="0"/>
          <a:chOff x="0" y="0"/>
          <a:chExt cx="0" cy="0"/>
        </a:xfrm>
      </p:grpSpPr>
      <p:sp>
        <p:nvSpPr>
          <p:cNvPr id="439" name="Google Shape;439;p88"/>
          <p:cNvSpPr txBox="1"/>
          <p:nvPr/>
        </p:nvSpPr>
        <p:spPr>
          <a:xfrm>
            <a:off x="899775" y="1486675"/>
            <a:ext cx="74019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Pasar a minúsculas: </a:t>
            </a:r>
            <a:r>
              <a:rPr lang="es" sz="2000">
                <a:solidFill>
                  <a:srgbClr val="434343"/>
                </a:solidFill>
                <a:latin typeface="Rubik"/>
                <a:ea typeface="Rubik"/>
                <a:cs typeface="Rubik"/>
                <a:sym typeface="Rubik"/>
              </a:rPr>
              <a:t>pasar todas los caracteres de un texto a su forma minúscula para homogeneizar.</a:t>
            </a:r>
            <a:endParaRPr sz="2000">
              <a:solidFill>
                <a:srgbClr val="434343"/>
              </a:solidFill>
              <a:latin typeface="Rubik"/>
              <a:ea typeface="Rubik"/>
              <a:cs typeface="Rubik"/>
              <a:sym typeface="Rubik"/>
            </a:endParaRPr>
          </a:p>
        </p:txBody>
      </p:sp>
      <p:sp>
        <p:nvSpPr>
          <p:cNvPr id="440" name="Google Shape;440;p88"/>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441" name="Google Shape;441;p88"/>
          <p:cNvSpPr txBox="1"/>
          <p:nvPr/>
        </p:nvSpPr>
        <p:spPr>
          <a:xfrm>
            <a:off x="3905188" y="3213925"/>
            <a:ext cx="12615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9BDE"/>
                </a:solidFill>
                <a:latin typeface="Rubik"/>
                <a:ea typeface="Rubik"/>
                <a:cs typeface="Rubik"/>
                <a:sym typeface="Rubik"/>
              </a:rPr>
              <a:t>texto.lower()</a:t>
            </a:r>
            <a:endParaRPr i="0" sz="1400" u="none" cap="none" strike="noStrike">
              <a:solidFill>
                <a:srgbClr val="009BDE"/>
              </a:solidFill>
              <a:latin typeface="Rubik"/>
              <a:ea typeface="Rubik"/>
              <a:cs typeface="Rubik"/>
              <a:sym typeface="Rubik"/>
            </a:endParaRPr>
          </a:p>
        </p:txBody>
      </p:sp>
      <p:sp>
        <p:nvSpPr>
          <p:cNvPr id="442" name="Google Shape;442;p88"/>
          <p:cNvSpPr txBox="1"/>
          <p:nvPr/>
        </p:nvSpPr>
        <p:spPr>
          <a:xfrm>
            <a:off x="876850" y="3039825"/>
            <a:ext cx="2725800" cy="13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434343"/>
                </a:solidFill>
                <a:latin typeface="Rubik"/>
                <a:ea typeface="Rubik"/>
                <a:cs typeface="Rubik"/>
                <a:sym typeface="Rubik"/>
              </a:rPr>
              <a:t>“Esto es un texto. Tiene varias oraciones. Todas son distintas, ninguna es igual.”</a:t>
            </a:r>
            <a:endParaRPr i="0" sz="1800" u="none" cap="none" strike="noStrike">
              <a:solidFill>
                <a:srgbClr val="434343"/>
              </a:solidFill>
              <a:latin typeface="Rubik"/>
              <a:ea typeface="Rubik"/>
              <a:cs typeface="Rubik"/>
              <a:sym typeface="Rubik"/>
            </a:endParaRPr>
          </a:p>
        </p:txBody>
      </p:sp>
      <p:sp>
        <p:nvSpPr>
          <p:cNvPr id="443" name="Google Shape;443;p88"/>
          <p:cNvSpPr txBox="1"/>
          <p:nvPr/>
        </p:nvSpPr>
        <p:spPr>
          <a:xfrm>
            <a:off x="5469225" y="3039825"/>
            <a:ext cx="2832300" cy="13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434343"/>
                </a:solidFill>
                <a:latin typeface="Rubik"/>
                <a:ea typeface="Rubik"/>
                <a:cs typeface="Rubik"/>
                <a:sym typeface="Rubik"/>
              </a:rPr>
              <a:t>“esto es un texto. tiene varias oraciones. todas son distintas, ninguna es igual.”</a:t>
            </a:r>
            <a:endParaRPr i="0" sz="1800" u="none" cap="none" strike="noStrike">
              <a:solidFill>
                <a:srgbClr val="434343"/>
              </a:solidFill>
              <a:latin typeface="Rubik"/>
              <a:ea typeface="Rubik"/>
              <a:cs typeface="Rubik"/>
              <a:sym typeface="Rubik"/>
            </a:endParaRPr>
          </a:p>
        </p:txBody>
      </p:sp>
      <p:cxnSp>
        <p:nvCxnSpPr>
          <p:cNvPr id="444" name="Google Shape;444;p88"/>
          <p:cNvCxnSpPr/>
          <p:nvPr/>
        </p:nvCxnSpPr>
        <p:spPr>
          <a:xfrm>
            <a:off x="3989825" y="3587725"/>
            <a:ext cx="1069500" cy="0"/>
          </a:xfrm>
          <a:prstGeom prst="straightConnector1">
            <a:avLst/>
          </a:prstGeom>
          <a:noFill/>
          <a:ln cap="flat" cmpd="sng" w="9525">
            <a:solidFill>
              <a:srgbClr val="009BDE"/>
            </a:solidFill>
            <a:prstDash val="solid"/>
            <a:round/>
            <a:headEnd len="med" w="med" type="none"/>
            <a:tailEnd len="med" w="med" type="triangle"/>
          </a:ln>
        </p:spPr>
      </p:cxnSp>
      <p:cxnSp>
        <p:nvCxnSpPr>
          <p:cNvPr id="445" name="Google Shape;445;p88"/>
          <p:cNvCxnSpPr/>
          <p:nvPr/>
        </p:nvCxnSpPr>
        <p:spPr>
          <a:xfrm>
            <a:off x="937375" y="2686675"/>
            <a:ext cx="73908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49" name="Shape 449"/>
        <p:cNvGrpSpPr/>
        <p:nvPr/>
      </p:nvGrpSpPr>
      <p:grpSpPr>
        <a:xfrm>
          <a:off x="0" y="0"/>
          <a:ext cx="0" cy="0"/>
          <a:chOff x="0" y="0"/>
          <a:chExt cx="0" cy="0"/>
        </a:xfrm>
      </p:grpSpPr>
      <p:sp>
        <p:nvSpPr>
          <p:cNvPr id="450" name="Google Shape;450;p89"/>
          <p:cNvSpPr txBox="1"/>
          <p:nvPr/>
        </p:nvSpPr>
        <p:spPr>
          <a:xfrm>
            <a:off x="899775" y="1486675"/>
            <a:ext cx="74019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Tokenizar: </a:t>
            </a:r>
            <a:r>
              <a:rPr lang="es" sz="2000">
                <a:solidFill>
                  <a:srgbClr val="434343"/>
                </a:solidFill>
                <a:latin typeface="Rubik"/>
                <a:ea typeface="Rubik"/>
                <a:cs typeface="Rubik"/>
                <a:sym typeface="Rubik"/>
              </a:rPr>
              <a:t>pasar de un único string de texto a una lista de strings de oraciones.</a:t>
            </a:r>
            <a:endParaRPr sz="2000">
              <a:solidFill>
                <a:srgbClr val="434343"/>
              </a:solidFill>
              <a:latin typeface="Rubik"/>
              <a:ea typeface="Rubik"/>
              <a:cs typeface="Rubik"/>
              <a:sym typeface="Rubik"/>
            </a:endParaRPr>
          </a:p>
        </p:txBody>
      </p:sp>
      <p:sp>
        <p:nvSpPr>
          <p:cNvPr id="451" name="Google Shape;451;p89"/>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452" name="Google Shape;452;p89"/>
          <p:cNvSpPr txBox="1"/>
          <p:nvPr/>
        </p:nvSpPr>
        <p:spPr>
          <a:xfrm>
            <a:off x="2690575" y="4488775"/>
            <a:ext cx="36906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nltk.tokenize.sent_tokenize(texto)</a:t>
            </a:r>
            <a:endParaRPr>
              <a:solidFill>
                <a:srgbClr val="009BDE"/>
              </a:solidFill>
              <a:latin typeface="Rubik"/>
              <a:ea typeface="Rubik"/>
              <a:cs typeface="Rubik"/>
              <a:sym typeface="Rubik"/>
            </a:endParaRPr>
          </a:p>
        </p:txBody>
      </p:sp>
      <p:sp>
        <p:nvSpPr>
          <p:cNvPr id="453" name="Google Shape;453;p89"/>
          <p:cNvSpPr txBox="1"/>
          <p:nvPr/>
        </p:nvSpPr>
        <p:spPr>
          <a:xfrm>
            <a:off x="876850" y="3039825"/>
            <a:ext cx="2725800" cy="13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texto. tiene varias oraciones. todas son distintas, ninguna es igual.”</a:t>
            </a:r>
            <a:endParaRPr sz="1800">
              <a:solidFill>
                <a:srgbClr val="434343"/>
              </a:solidFill>
              <a:latin typeface="Rubik"/>
              <a:ea typeface="Rubik"/>
              <a:cs typeface="Rubik"/>
              <a:sym typeface="Rubik"/>
            </a:endParaRPr>
          </a:p>
        </p:txBody>
      </p:sp>
      <p:sp>
        <p:nvSpPr>
          <p:cNvPr id="454" name="Google Shape;454;p89"/>
          <p:cNvSpPr txBox="1"/>
          <p:nvPr/>
        </p:nvSpPr>
        <p:spPr>
          <a:xfrm>
            <a:off x="5469225" y="3039825"/>
            <a:ext cx="2832300" cy="13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texto.”, “tiene varias oraciones.”, “todas son distintas, ninguna es igual.”]</a:t>
            </a:r>
            <a:endParaRPr sz="1800">
              <a:solidFill>
                <a:srgbClr val="434343"/>
              </a:solidFill>
              <a:latin typeface="Rubik"/>
              <a:ea typeface="Rubik"/>
              <a:cs typeface="Rubik"/>
              <a:sym typeface="Rubik"/>
            </a:endParaRPr>
          </a:p>
        </p:txBody>
      </p:sp>
      <p:cxnSp>
        <p:nvCxnSpPr>
          <p:cNvPr id="455" name="Google Shape;455;p89"/>
          <p:cNvCxnSpPr/>
          <p:nvPr/>
        </p:nvCxnSpPr>
        <p:spPr>
          <a:xfrm>
            <a:off x="937375" y="2686675"/>
            <a:ext cx="7390800" cy="0"/>
          </a:xfrm>
          <a:prstGeom prst="straightConnector1">
            <a:avLst/>
          </a:prstGeom>
          <a:noFill/>
          <a:ln cap="flat" cmpd="sng" w="9525">
            <a:solidFill>
              <a:srgbClr val="999999"/>
            </a:solidFill>
            <a:prstDash val="solid"/>
            <a:round/>
            <a:headEnd len="med" w="med" type="none"/>
            <a:tailEnd len="med" w="med" type="none"/>
          </a:ln>
        </p:spPr>
      </p:cxnSp>
      <p:cxnSp>
        <p:nvCxnSpPr>
          <p:cNvPr id="456" name="Google Shape;456;p89"/>
          <p:cNvCxnSpPr/>
          <p:nvPr/>
        </p:nvCxnSpPr>
        <p:spPr>
          <a:xfrm>
            <a:off x="3989825" y="358772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60" name="Shape 460"/>
        <p:cNvGrpSpPr/>
        <p:nvPr/>
      </p:nvGrpSpPr>
      <p:grpSpPr>
        <a:xfrm>
          <a:off x="0" y="0"/>
          <a:ext cx="0" cy="0"/>
          <a:chOff x="0" y="0"/>
          <a:chExt cx="0" cy="0"/>
        </a:xfrm>
      </p:grpSpPr>
      <p:sp>
        <p:nvSpPr>
          <p:cNvPr id="461" name="Google Shape;461;p90"/>
          <p:cNvSpPr txBox="1"/>
          <p:nvPr/>
        </p:nvSpPr>
        <p:spPr>
          <a:xfrm>
            <a:off x="899775" y="1486675"/>
            <a:ext cx="74283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Tokenizar palabras: </a:t>
            </a:r>
            <a:r>
              <a:rPr lang="es" sz="2000">
                <a:solidFill>
                  <a:srgbClr val="434343"/>
                </a:solidFill>
                <a:latin typeface="Rubik"/>
                <a:ea typeface="Rubik"/>
                <a:cs typeface="Rubik"/>
                <a:sym typeface="Rubik"/>
              </a:rPr>
              <a:t>pasar de un único string de una oración a una lista de strings de Tokens (palabras, puntuaciones, símbolos).</a:t>
            </a:r>
            <a:endParaRPr sz="2000">
              <a:solidFill>
                <a:srgbClr val="434343"/>
              </a:solidFill>
              <a:latin typeface="Rubik"/>
              <a:ea typeface="Rubik"/>
              <a:cs typeface="Rubik"/>
              <a:sym typeface="Rubik"/>
            </a:endParaRPr>
          </a:p>
        </p:txBody>
      </p:sp>
      <p:sp>
        <p:nvSpPr>
          <p:cNvPr id="462" name="Google Shape;462;p90"/>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463" name="Google Shape;463;p90"/>
          <p:cNvSpPr txBox="1"/>
          <p:nvPr/>
        </p:nvSpPr>
        <p:spPr>
          <a:xfrm>
            <a:off x="2690575" y="4488775"/>
            <a:ext cx="36906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nltk.tokenize.word_tokenize(texto)</a:t>
            </a:r>
            <a:endParaRPr>
              <a:solidFill>
                <a:srgbClr val="009BDE"/>
              </a:solidFill>
              <a:latin typeface="Rubik"/>
              <a:ea typeface="Rubik"/>
              <a:cs typeface="Rubik"/>
              <a:sym typeface="Rubik"/>
            </a:endParaRPr>
          </a:p>
        </p:txBody>
      </p:sp>
      <p:sp>
        <p:nvSpPr>
          <p:cNvPr id="464" name="Google Shape;464;p90"/>
          <p:cNvSpPr txBox="1"/>
          <p:nvPr/>
        </p:nvSpPr>
        <p:spPr>
          <a:xfrm>
            <a:off x="876850" y="3260725"/>
            <a:ext cx="27258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#hastag.”</a:t>
            </a:r>
            <a:endParaRPr sz="1800">
              <a:solidFill>
                <a:srgbClr val="434343"/>
              </a:solidFill>
              <a:latin typeface="Rubik"/>
              <a:ea typeface="Rubik"/>
              <a:cs typeface="Rubik"/>
              <a:sym typeface="Rubik"/>
            </a:endParaRPr>
          </a:p>
        </p:txBody>
      </p:sp>
      <p:sp>
        <p:nvSpPr>
          <p:cNvPr id="465" name="Google Shape;465;p90"/>
          <p:cNvSpPr txBox="1"/>
          <p:nvPr/>
        </p:nvSpPr>
        <p:spPr>
          <a:xfrm>
            <a:off x="5469225" y="3260725"/>
            <a:ext cx="28323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 “hashtag”, “.”]</a:t>
            </a:r>
            <a:endParaRPr sz="1800">
              <a:solidFill>
                <a:srgbClr val="434343"/>
              </a:solidFill>
              <a:latin typeface="Rubik"/>
              <a:ea typeface="Rubik"/>
              <a:cs typeface="Rubik"/>
              <a:sym typeface="Rubik"/>
            </a:endParaRPr>
          </a:p>
        </p:txBody>
      </p:sp>
      <p:cxnSp>
        <p:nvCxnSpPr>
          <p:cNvPr id="466" name="Google Shape;466;p90"/>
          <p:cNvCxnSpPr/>
          <p:nvPr/>
        </p:nvCxnSpPr>
        <p:spPr>
          <a:xfrm>
            <a:off x="937375" y="2686675"/>
            <a:ext cx="7390800" cy="0"/>
          </a:xfrm>
          <a:prstGeom prst="straightConnector1">
            <a:avLst/>
          </a:prstGeom>
          <a:noFill/>
          <a:ln cap="flat" cmpd="sng" w="9525">
            <a:solidFill>
              <a:srgbClr val="999999"/>
            </a:solidFill>
            <a:prstDash val="solid"/>
            <a:round/>
            <a:headEnd len="med" w="med" type="none"/>
            <a:tailEnd len="med" w="med" type="none"/>
          </a:ln>
        </p:spPr>
      </p:cxnSp>
      <p:cxnSp>
        <p:nvCxnSpPr>
          <p:cNvPr id="467" name="Google Shape;467;p90"/>
          <p:cNvCxnSpPr/>
          <p:nvPr/>
        </p:nvCxnSpPr>
        <p:spPr>
          <a:xfrm>
            <a:off x="3989825" y="358772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71" name="Shape 471"/>
        <p:cNvGrpSpPr/>
        <p:nvPr/>
      </p:nvGrpSpPr>
      <p:grpSpPr>
        <a:xfrm>
          <a:off x="0" y="0"/>
          <a:ext cx="0" cy="0"/>
          <a:chOff x="0" y="0"/>
          <a:chExt cx="0" cy="0"/>
        </a:xfrm>
      </p:grpSpPr>
      <p:sp>
        <p:nvSpPr>
          <p:cNvPr id="472" name="Google Shape;472;p91"/>
          <p:cNvSpPr txBox="1"/>
          <p:nvPr/>
        </p:nvSpPr>
        <p:spPr>
          <a:xfrm>
            <a:off x="899775" y="1486675"/>
            <a:ext cx="74283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Limpiar caracteres: </a:t>
            </a:r>
            <a:r>
              <a:rPr lang="es" sz="2000">
                <a:solidFill>
                  <a:srgbClr val="434343"/>
                </a:solidFill>
                <a:latin typeface="Rubik"/>
                <a:ea typeface="Rubik"/>
                <a:cs typeface="Rubik"/>
                <a:sym typeface="Rubik"/>
              </a:rPr>
              <a:t>nos quedamos sólo con los caracteres de interés. Esto dependerá de nuestro problema en particular. En nuestro caso vamos a utilizar la librería ‘re’, que nos permite modificar texto.</a:t>
            </a:r>
            <a:endParaRPr sz="2000">
              <a:solidFill>
                <a:srgbClr val="434343"/>
              </a:solidFill>
              <a:latin typeface="Rubik"/>
              <a:ea typeface="Rubik"/>
              <a:cs typeface="Rubik"/>
              <a:sym typeface="Rubik"/>
            </a:endParaRPr>
          </a:p>
        </p:txBody>
      </p:sp>
      <p:sp>
        <p:nvSpPr>
          <p:cNvPr id="473" name="Google Shape;473;p91"/>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474" name="Google Shape;474;p91"/>
          <p:cNvSpPr txBox="1"/>
          <p:nvPr/>
        </p:nvSpPr>
        <p:spPr>
          <a:xfrm>
            <a:off x="2690575" y="4392625"/>
            <a:ext cx="36906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import re</a:t>
            </a:r>
            <a:endParaRPr>
              <a:solidFill>
                <a:srgbClr val="009BDE"/>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re.sub("[^a-zA-Z]"," ",str(texto))</a:t>
            </a:r>
            <a:endParaRPr>
              <a:solidFill>
                <a:srgbClr val="009BDE"/>
              </a:solidFill>
              <a:latin typeface="Rubik"/>
              <a:ea typeface="Rubik"/>
              <a:cs typeface="Rubik"/>
              <a:sym typeface="Rubik"/>
            </a:endParaRPr>
          </a:p>
        </p:txBody>
      </p:sp>
      <p:sp>
        <p:nvSpPr>
          <p:cNvPr id="475" name="Google Shape;475;p91"/>
          <p:cNvSpPr txBox="1"/>
          <p:nvPr/>
        </p:nvSpPr>
        <p:spPr>
          <a:xfrm>
            <a:off x="876850" y="3403150"/>
            <a:ext cx="27258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#hashtag.”]</a:t>
            </a:r>
            <a:endParaRPr sz="1800">
              <a:solidFill>
                <a:srgbClr val="434343"/>
              </a:solidFill>
              <a:latin typeface="Rubik"/>
              <a:ea typeface="Rubik"/>
              <a:cs typeface="Rubik"/>
              <a:sym typeface="Rubik"/>
            </a:endParaRPr>
          </a:p>
        </p:txBody>
      </p:sp>
      <p:sp>
        <p:nvSpPr>
          <p:cNvPr id="476" name="Google Shape;476;p91"/>
          <p:cNvSpPr txBox="1"/>
          <p:nvPr/>
        </p:nvSpPr>
        <p:spPr>
          <a:xfrm>
            <a:off x="5469225" y="3403150"/>
            <a:ext cx="28323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[“esto es un hashtag”]</a:t>
            </a:r>
            <a:endParaRPr sz="1800">
              <a:solidFill>
                <a:srgbClr val="434343"/>
              </a:solidFill>
              <a:latin typeface="Rubik"/>
              <a:ea typeface="Rubik"/>
              <a:cs typeface="Rubik"/>
              <a:sym typeface="Rubik"/>
            </a:endParaRPr>
          </a:p>
        </p:txBody>
      </p:sp>
      <p:cxnSp>
        <p:nvCxnSpPr>
          <p:cNvPr id="477" name="Google Shape;477;p91"/>
          <p:cNvCxnSpPr/>
          <p:nvPr/>
        </p:nvCxnSpPr>
        <p:spPr>
          <a:xfrm>
            <a:off x="937375" y="3067675"/>
            <a:ext cx="7390800" cy="0"/>
          </a:xfrm>
          <a:prstGeom prst="straightConnector1">
            <a:avLst/>
          </a:prstGeom>
          <a:noFill/>
          <a:ln cap="flat" cmpd="sng" w="9525">
            <a:solidFill>
              <a:srgbClr val="999999"/>
            </a:solidFill>
            <a:prstDash val="solid"/>
            <a:round/>
            <a:headEnd len="med" w="med" type="none"/>
            <a:tailEnd len="med" w="med" type="none"/>
          </a:ln>
        </p:spPr>
      </p:cxnSp>
      <p:cxnSp>
        <p:nvCxnSpPr>
          <p:cNvPr id="478" name="Google Shape;478;p91"/>
          <p:cNvCxnSpPr/>
          <p:nvPr/>
        </p:nvCxnSpPr>
        <p:spPr>
          <a:xfrm>
            <a:off x="3989825" y="358772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82" name="Shape 482"/>
        <p:cNvGrpSpPr/>
        <p:nvPr/>
      </p:nvGrpSpPr>
      <p:grpSpPr>
        <a:xfrm>
          <a:off x="0" y="0"/>
          <a:ext cx="0" cy="0"/>
          <a:chOff x="0" y="0"/>
          <a:chExt cx="0" cy="0"/>
        </a:xfrm>
      </p:grpSpPr>
      <p:sp>
        <p:nvSpPr>
          <p:cNvPr id="483" name="Google Shape;483;p92"/>
          <p:cNvSpPr txBox="1"/>
          <p:nvPr/>
        </p:nvSpPr>
        <p:spPr>
          <a:xfrm>
            <a:off x="899775" y="1486675"/>
            <a:ext cx="74283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Llevar a raíz: </a:t>
            </a:r>
            <a:r>
              <a:rPr lang="es" sz="2000">
                <a:solidFill>
                  <a:srgbClr val="434343"/>
                </a:solidFill>
                <a:latin typeface="Rubik"/>
                <a:ea typeface="Rubik"/>
                <a:cs typeface="Rubik"/>
                <a:sym typeface="Rubik"/>
              </a:rPr>
              <a:t>buscamos llevar palabras distintas con significados similares a una forma común.</a:t>
            </a:r>
            <a:endParaRPr sz="2000">
              <a:solidFill>
                <a:srgbClr val="434343"/>
              </a:solidFill>
              <a:latin typeface="Rubik"/>
              <a:ea typeface="Rubik"/>
              <a:cs typeface="Rubik"/>
              <a:sym typeface="Rubik"/>
            </a:endParaRPr>
          </a:p>
        </p:txBody>
      </p:sp>
      <p:sp>
        <p:nvSpPr>
          <p:cNvPr id="484" name="Google Shape;484;p92"/>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485" name="Google Shape;485;p92"/>
          <p:cNvSpPr txBox="1"/>
          <p:nvPr/>
        </p:nvSpPr>
        <p:spPr>
          <a:xfrm>
            <a:off x="2690575" y="4284475"/>
            <a:ext cx="36906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from nltk.stem import PorterStemmer</a:t>
            </a:r>
            <a:endParaRPr>
              <a:solidFill>
                <a:srgbClr val="009BDE"/>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stemmer = PorterStemmer()</a:t>
            </a:r>
            <a:endParaRPr>
              <a:solidFill>
                <a:srgbClr val="009BDE"/>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stemmer.stem(palabra)</a:t>
            </a:r>
            <a:endParaRPr>
              <a:solidFill>
                <a:srgbClr val="009BDE"/>
              </a:solidFill>
              <a:latin typeface="Rubik"/>
              <a:ea typeface="Rubik"/>
              <a:cs typeface="Rubik"/>
              <a:sym typeface="Rubik"/>
            </a:endParaRPr>
          </a:p>
        </p:txBody>
      </p:sp>
      <p:sp>
        <p:nvSpPr>
          <p:cNvPr id="486" name="Google Shape;486;p92"/>
          <p:cNvSpPr txBox="1"/>
          <p:nvPr/>
        </p:nvSpPr>
        <p:spPr>
          <a:xfrm>
            <a:off x="781150" y="3403150"/>
            <a:ext cx="29172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[“starting”, “wants”, “repartitions”, “america’s”]</a:t>
            </a:r>
            <a:endParaRPr sz="1800">
              <a:solidFill>
                <a:srgbClr val="434343"/>
              </a:solidFill>
              <a:latin typeface="Rubik"/>
              <a:ea typeface="Rubik"/>
              <a:cs typeface="Rubik"/>
              <a:sym typeface="Rubik"/>
            </a:endParaRPr>
          </a:p>
        </p:txBody>
      </p:sp>
      <p:sp>
        <p:nvSpPr>
          <p:cNvPr id="487" name="Google Shape;487;p92"/>
          <p:cNvSpPr txBox="1"/>
          <p:nvPr/>
        </p:nvSpPr>
        <p:spPr>
          <a:xfrm>
            <a:off x="5469225" y="3403150"/>
            <a:ext cx="28323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[“start”, “want”, “repar”, “america”]</a:t>
            </a:r>
            <a:endParaRPr sz="1800">
              <a:solidFill>
                <a:srgbClr val="434343"/>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t/>
            </a:r>
            <a:endParaRPr sz="1800">
              <a:solidFill>
                <a:srgbClr val="434343"/>
              </a:solidFill>
              <a:latin typeface="Rubik"/>
              <a:ea typeface="Rubik"/>
              <a:cs typeface="Rubik"/>
              <a:sym typeface="Rubik"/>
            </a:endParaRPr>
          </a:p>
        </p:txBody>
      </p:sp>
      <p:cxnSp>
        <p:nvCxnSpPr>
          <p:cNvPr id="488" name="Google Shape;488;p92"/>
          <p:cNvCxnSpPr/>
          <p:nvPr/>
        </p:nvCxnSpPr>
        <p:spPr>
          <a:xfrm>
            <a:off x="937375" y="2518425"/>
            <a:ext cx="7390800" cy="0"/>
          </a:xfrm>
          <a:prstGeom prst="straightConnector1">
            <a:avLst/>
          </a:prstGeom>
          <a:noFill/>
          <a:ln cap="flat" cmpd="sng" w="9525">
            <a:solidFill>
              <a:srgbClr val="999999"/>
            </a:solidFill>
            <a:prstDash val="solid"/>
            <a:round/>
            <a:headEnd len="med" w="med" type="none"/>
            <a:tailEnd len="med" w="med" type="none"/>
          </a:ln>
        </p:spPr>
      </p:cxnSp>
      <p:sp>
        <p:nvSpPr>
          <p:cNvPr id="489" name="Google Shape;489;p92"/>
          <p:cNvSpPr txBox="1"/>
          <p:nvPr/>
        </p:nvSpPr>
        <p:spPr>
          <a:xfrm>
            <a:off x="899775" y="2619875"/>
            <a:ext cx="7428300" cy="866400"/>
          </a:xfrm>
          <a:prstGeom prst="rect">
            <a:avLst/>
          </a:prstGeom>
          <a:noFill/>
          <a:ln>
            <a:noFill/>
          </a:ln>
        </p:spPr>
        <p:txBody>
          <a:bodyPr anchorCtr="0" anchor="t" bIns="91425" lIns="91425" spcFirstLastPara="1" rIns="91425" wrap="square" tIns="91425">
            <a:noAutofit/>
          </a:bodyPr>
          <a:lstStyle/>
          <a:p>
            <a:pPr indent="-330200" lvl="0" marL="914400" rtl="0" algn="l">
              <a:spcBef>
                <a:spcPts val="0"/>
              </a:spcBef>
              <a:spcAft>
                <a:spcPts val="1000"/>
              </a:spcAft>
              <a:buClr>
                <a:srgbClr val="434343"/>
              </a:buClr>
              <a:buSzPts val="1600"/>
              <a:buFont typeface="Rubik"/>
              <a:buChar char="-"/>
            </a:pPr>
            <a:r>
              <a:rPr b="1" lang="es" sz="1600">
                <a:solidFill>
                  <a:srgbClr val="009BDE"/>
                </a:solidFill>
                <a:latin typeface="Rubik"/>
                <a:ea typeface="Rubik"/>
                <a:cs typeface="Rubik"/>
                <a:sym typeface="Rubik"/>
              </a:rPr>
              <a:t>Opción 1: Stemmizer:</a:t>
            </a:r>
            <a:r>
              <a:rPr b="1" lang="es" sz="1600">
                <a:solidFill>
                  <a:srgbClr val="E1446D"/>
                </a:solidFill>
                <a:latin typeface="Rubik"/>
                <a:ea typeface="Rubik"/>
                <a:cs typeface="Rubik"/>
                <a:sym typeface="Rubik"/>
              </a:rPr>
              <a:t> </a:t>
            </a:r>
            <a:r>
              <a:rPr lang="es">
                <a:solidFill>
                  <a:srgbClr val="434343"/>
                </a:solidFill>
                <a:latin typeface="Rubik Light"/>
                <a:ea typeface="Rubik Light"/>
                <a:cs typeface="Rubik Light"/>
                <a:sym typeface="Rubik Light"/>
              </a:rPr>
              <a:t>Logra esto recortando las palabras mediante un proceso heurístico. Es rápido y fácil de usar, pero a veces no es certero.</a:t>
            </a:r>
            <a:endParaRPr>
              <a:solidFill>
                <a:srgbClr val="434343"/>
              </a:solidFill>
              <a:latin typeface="Rubik Light"/>
              <a:ea typeface="Rubik Light"/>
              <a:cs typeface="Rubik Light"/>
              <a:sym typeface="Rubik Light"/>
            </a:endParaRPr>
          </a:p>
        </p:txBody>
      </p:sp>
      <p:cxnSp>
        <p:nvCxnSpPr>
          <p:cNvPr id="490" name="Google Shape;490;p92"/>
          <p:cNvCxnSpPr/>
          <p:nvPr/>
        </p:nvCxnSpPr>
        <p:spPr>
          <a:xfrm>
            <a:off x="3989825" y="358772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94" name="Shape 494"/>
        <p:cNvGrpSpPr/>
        <p:nvPr/>
      </p:nvGrpSpPr>
      <p:grpSpPr>
        <a:xfrm>
          <a:off x="0" y="0"/>
          <a:ext cx="0" cy="0"/>
          <a:chOff x="0" y="0"/>
          <a:chExt cx="0" cy="0"/>
        </a:xfrm>
      </p:grpSpPr>
      <p:sp>
        <p:nvSpPr>
          <p:cNvPr id="495" name="Google Shape;495;p93"/>
          <p:cNvSpPr txBox="1"/>
          <p:nvPr/>
        </p:nvSpPr>
        <p:spPr>
          <a:xfrm>
            <a:off x="899775" y="1486675"/>
            <a:ext cx="7428300" cy="86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1000"/>
              </a:spcAft>
              <a:buClr>
                <a:srgbClr val="434343"/>
              </a:buClr>
              <a:buSzPts val="2000"/>
              <a:buFont typeface="Rubik"/>
              <a:buChar char="-"/>
            </a:pPr>
            <a:r>
              <a:rPr b="1" lang="es" sz="2000">
                <a:solidFill>
                  <a:srgbClr val="009BDE"/>
                </a:solidFill>
                <a:latin typeface="Rubik"/>
                <a:ea typeface="Rubik"/>
                <a:cs typeface="Rubik"/>
                <a:sym typeface="Rubik"/>
              </a:rPr>
              <a:t>Llevar a raíz: </a:t>
            </a:r>
            <a:r>
              <a:rPr lang="es" sz="2000">
                <a:solidFill>
                  <a:srgbClr val="434343"/>
                </a:solidFill>
                <a:latin typeface="Rubik"/>
                <a:ea typeface="Rubik"/>
                <a:cs typeface="Rubik"/>
                <a:sym typeface="Rubik"/>
              </a:rPr>
              <a:t>buscamos llevar palabras distintas con significados similares a una forma común.</a:t>
            </a:r>
            <a:endParaRPr sz="2000">
              <a:solidFill>
                <a:srgbClr val="434343"/>
              </a:solidFill>
              <a:latin typeface="Rubik"/>
              <a:ea typeface="Rubik"/>
              <a:cs typeface="Rubik"/>
              <a:sym typeface="Rubik"/>
            </a:endParaRPr>
          </a:p>
        </p:txBody>
      </p:sp>
      <p:sp>
        <p:nvSpPr>
          <p:cNvPr id="496" name="Google Shape;496;p93"/>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cxnSp>
        <p:nvCxnSpPr>
          <p:cNvPr id="497" name="Google Shape;497;p93"/>
          <p:cNvCxnSpPr/>
          <p:nvPr/>
        </p:nvCxnSpPr>
        <p:spPr>
          <a:xfrm>
            <a:off x="937375" y="2518425"/>
            <a:ext cx="7390800" cy="0"/>
          </a:xfrm>
          <a:prstGeom prst="straightConnector1">
            <a:avLst/>
          </a:prstGeom>
          <a:noFill/>
          <a:ln cap="flat" cmpd="sng" w="9525">
            <a:solidFill>
              <a:srgbClr val="999999"/>
            </a:solidFill>
            <a:prstDash val="solid"/>
            <a:round/>
            <a:headEnd len="med" w="med" type="none"/>
            <a:tailEnd len="med" w="med" type="none"/>
          </a:ln>
        </p:spPr>
      </p:cxnSp>
      <p:sp>
        <p:nvSpPr>
          <p:cNvPr id="498" name="Google Shape;498;p93"/>
          <p:cNvSpPr txBox="1"/>
          <p:nvPr/>
        </p:nvSpPr>
        <p:spPr>
          <a:xfrm>
            <a:off x="899775" y="2619875"/>
            <a:ext cx="7428300" cy="866400"/>
          </a:xfrm>
          <a:prstGeom prst="rect">
            <a:avLst/>
          </a:prstGeom>
          <a:noFill/>
          <a:ln>
            <a:noFill/>
          </a:ln>
        </p:spPr>
        <p:txBody>
          <a:bodyPr anchorCtr="0" anchor="t" bIns="91425" lIns="91425" spcFirstLastPara="1" rIns="91425" wrap="square" tIns="91425">
            <a:noAutofit/>
          </a:bodyPr>
          <a:lstStyle/>
          <a:p>
            <a:pPr indent="-330200" lvl="0" marL="914400" rtl="0" algn="l">
              <a:spcBef>
                <a:spcPts val="0"/>
              </a:spcBef>
              <a:spcAft>
                <a:spcPts val="0"/>
              </a:spcAft>
              <a:buClr>
                <a:srgbClr val="434343"/>
              </a:buClr>
              <a:buSzPts val="1600"/>
              <a:buFont typeface="Rubik"/>
              <a:buChar char="-"/>
            </a:pPr>
            <a:r>
              <a:rPr b="1" lang="es" sz="1600">
                <a:solidFill>
                  <a:srgbClr val="009BDE"/>
                </a:solidFill>
                <a:latin typeface="Rubik"/>
                <a:ea typeface="Rubik"/>
                <a:cs typeface="Rubik"/>
                <a:sym typeface="Rubik"/>
              </a:rPr>
              <a:t>Opción 1: Lemmatizer: </a:t>
            </a:r>
            <a:r>
              <a:rPr lang="es">
                <a:solidFill>
                  <a:srgbClr val="434343"/>
                </a:solidFill>
                <a:latin typeface="Rubik Light"/>
                <a:ea typeface="Rubik Light"/>
                <a:cs typeface="Rubik Light"/>
                <a:sym typeface="Rubik Light"/>
              </a:rPr>
              <a:t>Logra esto utilizando un vocabulario y realizando un análisis morfológico de las palabras. Precisa que además de la palabra se le informe cual es la función de la palabra en el texto</a:t>
            </a:r>
            <a:endParaRPr>
              <a:solidFill>
                <a:srgbClr val="434343"/>
              </a:solidFill>
              <a:latin typeface="Rubik Light"/>
              <a:ea typeface="Rubik Light"/>
              <a:cs typeface="Rubik Light"/>
              <a:sym typeface="Rubik Light"/>
            </a:endParaRPr>
          </a:p>
          <a:p>
            <a:pPr indent="0" lvl="0" marL="914400" rtl="0" algn="l">
              <a:spcBef>
                <a:spcPts val="1000"/>
              </a:spcBef>
              <a:spcAft>
                <a:spcPts val="1000"/>
              </a:spcAft>
              <a:buNone/>
            </a:pPr>
            <a:r>
              <a:t/>
            </a:r>
            <a:endParaRPr>
              <a:solidFill>
                <a:srgbClr val="434343"/>
              </a:solidFill>
              <a:latin typeface="Rubik Light"/>
              <a:ea typeface="Rubik Light"/>
              <a:cs typeface="Rubik Light"/>
              <a:sym typeface="Rubik Light"/>
            </a:endParaRPr>
          </a:p>
        </p:txBody>
      </p:sp>
      <p:pic>
        <p:nvPicPr>
          <p:cNvPr id="499" name="Google Shape;499;p93"/>
          <p:cNvPicPr preferRelativeResize="0"/>
          <p:nvPr/>
        </p:nvPicPr>
        <p:blipFill rotWithShape="1">
          <a:blip r:embed="rId3">
            <a:alphaModFix/>
          </a:blip>
          <a:srcRect b="0" l="0" r="0" t="0"/>
          <a:stretch/>
        </p:blipFill>
        <p:spPr>
          <a:xfrm>
            <a:off x="985375" y="3662800"/>
            <a:ext cx="7294800" cy="111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03" name="Shape 503"/>
        <p:cNvGrpSpPr/>
        <p:nvPr/>
      </p:nvGrpSpPr>
      <p:grpSpPr>
        <a:xfrm>
          <a:off x="0" y="0"/>
          <a:ext cx="0" cy="0"/>
          <a:chOff x="0" y="0"/>
          <a:chExt cx="0" cy="0"/>
        </a:xfrm>
      </p:grpSpPr>
      <p:sp>
        <p:nvSpPr>
          <p:cNvPr id="504" name="Google Shape;504;p94"/>
          <p:cNvSpPr/>
          <p:nvPr/>
        </p:nvSpPr>
        <p:spPr>
          <a:xfrm>
            <a:off x="829200" y="3960525"/>
            <a:ext cx="7619100" cy="997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4"/>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506" name="Google Shape;506;p94"/>
          <p:cNvSpPr txBox="1"/>
          <p:nvPr/>
        </p:nvSpPr>
        <p:spPr>
          <a:xfrm>
            <a:off x="899775" y="1430150"/>
            <a:ext cx="7428300" cy="866400"/>
          </a:xfrm>
          <a:prstGeom prst="rect">
            <a:avLst/>
          </a:prstGeom>
          <a:noFill/>
          <a:ln>
            <a:noFill/>
          </a:ln>
        </p:spPr>
        <p:txBody>
          <a:bodyPr anchorCtr="0" anchor="t" bIns="91425" lIns="91425" spcFirstLastPara="1" rIns="91425" wrap="square" tIns="91425">
            <a:noAutofit/>
          </a:bodyPr>
          <a:lstStyle/>
          <a:p>
            <a:pPr indent="-330200" lvl="0" marL="914400" rtl="0" algn="l">
              <a:spcBef>
                <a:spcPts val="0"/>
              </a:spcBef>
              <a:spcAft>
                <a:spcPts val="0"/>
              </a:spcAft>
              <a:buClr>
                <a:srgbClr val="434343"/>
              </a:buClr>
              <a:buSzPts val="1600"/>
              <a:buFont typeface="Rubik"/>
              <a:buChar char="-"/>
            </a:pPr>
            <a:r>
              <a:rPr b="1" lang="es" sz="1600">
                <a:solidFill>
                  <a:srgbClr val="009BDE"/>
                </a:solidFill>
                <a:latin typeface="Rubik"/>
                <a:ea typeface="Rubik"/>
                <a:cs typeface="Rubik"/>
                <a:sym typeface="Rubik"/>
              </a:rPr>
              <a:t>Opción 1: Lemmatizer: </a:t>
            </a:r>
            <a:r>
              <a:rPr lang="es">
                <a:solidFill>
                  <a:srgbClr val="434343"/>
                </a:solidFill>
                <a:latin typeface="Rubik Light"/>
                <a:ea typeface="Rubik Light"/>
                <a:cs typeface="Rubik Light"/>
                <a:sym typeface="Rubik Light"/>
              </a:rPr>
              <a:t>Logra esto utilizando un vocabulario y realizando un análisis morfológico de las palabras. Precisa que además de la palabra se le informe cual es la función de la palabra en el texto</a:t>
            </a:r>
            <a:endParaRPr>
              <a:solidFill>
                <a:srgbClr val="434343"/>
              </a:solidFill>
              <a:latin typeface="Rubik Light"/>
              <a:ea typeface="Rubik Light"/>
              <a:cs typeface="Rubik Light"/>
              <a:sym typeface="Rubik Light"/>
            </a:endParaRPr>
          </a:p>
          <a:p>
            <a:pPr indent="0" lvl="0" marL="914400" rtl="0" algn="l">
              <a:spcBef>
                <a:spcPts val="1000"/>
              </a:spcBef>
              <a:spcAft>
                <a:spcPts val="1000"/>
              </a:spcAft>
              <a:buNone/>
            </a:pPr>
            <a:r>
              <a:t/>
            </a:r>
            <a:endParaRPr>
              <a:solidFill>
                <a:srgbClr val="434343"/>
              </a:solidFill>
              <a:latin typeface="Rubik Light"/>
              <a:ea typeface="Rubik Light"/>
              <a:cs typeface="Rubik Light"/>
              <a:sym typeface="Rubik Light"/>
            </a:endParaRPr>
          </a:p>
        </p:txBody>
      </p:sp>
      <p:pic>
        <p:nvPicPr>
          <p:cNvPr id="507" name="Google Shape;507;p94"/>
          <p:cNvPicPr preferRelativeResize="0"/>
          <p:nvPr/>
        </p:nvPicPr>
        <p:blipFill rotWithShape="1">
          <a:blip r:embed="rId3">
            <a:alphaModFix/>
          </a:blip>
          <a:srcRect b="0" l="0" r="0" t="0"/>
          <a:stretch/>
        </p:blipFill>
        <p:spPr>
          <a:xfrm>
            <a:off x="985375" y="2473075"/>
            <a:ext cx="7294800" cy="1119975"/>
          </a:xfrm>
          <a:prstGeom prst="rect">
            <a:avLst/>
          </a:prstGeom>
          <a:noFill/>
          <a:ln>
            <a:noFill/>
          </a:ln>
        </p:spPr>
      </p:pic>
      <p:sp>
        <p:nvSpPr>
          <p:cNvPr id="508" name="Google Shape;508;p94"/>
          <p:cNvSpPr txBox="1"/>
          <p:nvPr/>
        </p:nvSpPr>
        <p:spPr>
          <a:xfrm>
            <a:off x="770175" y="3960525"/>
            <a:ext cx="7677900" cy="87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600" u="none" cap="none" strike="noStrike">
                <a:solidFill>
                  <a:srgbClr val="434343"/>
                </a:solidFill>
                <a:latin typeface="Rubik"/>
                <a:ea typeface="Rubik"/>
                <a:cs typeface="Rubik"/>
                <a:sym typeface="Rubik"/>
              </a:rPr>
              <a:t>Para determinar la función de la palabra automáticamente nos ayudamos con la</a:t>
            </a:r>
            <a:r>
              <a:rPr i="0" lang="es" sz="1600" u="none" cap="none" strike="noStrike">
                <a:solidFill>
                  <a:srgbClr val="009BDE"/>
                </a:solidFill>
                <a:latin typeface="Rubik"/>
                <a:ea typeface="Rubik"/>
                <a:cs typeface="Rubik"/>
                <a:sym typeface="Rubik"/>
              </a:rPr>
              <a:t> </a:t>
            </a:r>
            <a:r>
              <a:rPr b="1" i="0" lang="es" sz="1600" u="none" cap="none" strike="noStrike">
                <a:solidFill>
                  <a:srgbClr val="009BDE"/>
                </a:solidFill>
                <a:latin typeface="Rubik"/>
                <a:ea typeface="Rubik"/>
                <a:cs typeface="Rubik"/>
                <a:sym typeface="Rubik"/>
              </a:rPr>
              <a:t>función ‘nltk.pos_tag’.</a:t>
            </a:r>
            <a:r>
              <a:rPr i="0" lang="es" sz="1600" u="none" cap="none" strike="noStrike">
                <a:solidFill>
                  <a:srgbClr val="434343"/>
                </a:solidFill>
                <a:latin typeface="Rubik"/>
                <a:ea typeface="Rubik"/>
                <a:cs typeface="Rubik"/>
                <a:sym typeface="Rubik"/>
              </a:rPr>
              <a:t> A esta función se le llama POS (Part of Speech)</a:t>
            </a:r>
            <a:endParaRPr i="0" sz="1600" u="none" cap="none" strike="noStrike">
              <a:solidFill>
                <a:srgbClr val="434343"/>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12" name="Shape 512"/>
        <p:cNvGrpSpPr/>
        <p:nvPr/>
      </p:nvGrpSpPr>
      <p:grpSpPr>
        <a:xfrm>
          <a:off x="0" y="0"/>
          <a:ext cx="0" cy="0"/>
          <a:chOff x="0" y="0"/>
          <a:chExt cx="0" cy="0"/>
        </a:xfrm>
      </p:grpSpPr>
      <p:sp>
        <p:nvSpPr>
          <p:cNvPr id="513" name="Google Shape;513;p95"/>
          <p:cNvSpPr/>
          <p:nvPr/>
        </p:nvSpPr>
        <p:spPr>
          <a:xfrm>
            <a:off x="829200" y="3960525"/>
            <a:ext cx="7619100" cy="997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5"/>
          <p:cNvSpPr txBox="1"/>
          <p:nvPr/>
        </p:nvSpPr>
        <p:spPr>
          <a:xfrm>
            <a:off x="899775" y="6040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Normalizar </a:t>
            </a:r>
            <a:r>
              <a:rPr b="1" lang="es" sz="2800">
                <a:solidFill>
                  <a:srgbClr val="009BDE"/>
                </a:solidFill>
                <a:latin typeface="Rubik"/>
                <a:ea typeface="Rubik"/>
                <a:cs typeface="Rubik"/>
                <a:sym typeface="Rubik"/>
              </a:rPr>
              <a:t>· Formas de hacerlo</a:t>
            </a:r>
            <a:endParaRPr b="1" sz="2800">
              <a:solidFill>
                <a:srgbClr val="009BDE"/>
              </a:solidFill>
              <a:latin typeface="Rubik"/>
              <a:ea typeface="Rubik"/>
              <a:cs typeface="Rubik"/>
              <a:sym typeface="Rubik"/>
            </a:endParaRPr>
          </a:p>
        </p:txBody>
      </p:sp>
      <p:sp>
        <p:nvSpPr>
          <p:cNvPr id="515" name="Google Shape;515;p95"/>
          <p:cNvSpPr txBox="1"/>
          <p:nvPr/>
        </p:nvSpPr>
        <p:spPr>
          <a:xfrm>
            <a:off x="770175" y="3960525"/>
            <a:ext cx="7677900" cy="87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600">
                <a:solidFill>
                  <a:srgbClr val="434343"/>
                </a:solidFill>
                <a:latin typeface="Rubik"/>
                <a:ea typeface="Rubik"/>
                <a:cs typeface="Rubik"/>
                <a:sym typeface="Rubik"/>
              </a:rPr>
              <a:t>Es más preciso que el Stemmizer, pero lleva más tiempo y su performance depende de la precisión con la que le pasemos los POS.</a:t>
            </a:r>
            <a:endParaRPr sz="1600">
              <a:solidFill>
                <a:srgbClr val="434343"/>
              </a:solidFill>
              <a:latin typeface="Rubik"/>
              <a:ea typeface="Rubik"/>
              <a:cs typeface="Rubik"/>
              <a:sym typeface="Rubik"/>
            </a:endParaRPr>
          </a:p>
        </p:txBody>
      </p:sp>
      <p:sp>
        <p:nvSpPr>
          <p:cNvPr id="516" name="Google Shape;516;p95"/>
          <p:cNvSpPr txBox="1"/>
          <p:nvPr/>
        </p:nvSpPr>
        <p:spPr>
          <a:xfrm>
            <a:off x="1789125" y="2686150"/>
            <a:ext cx="5493600" cy="37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from nltk.stem import WordNetLemmatizer</a:t>
            </a:r>
            <a:endParaRPr>
              <a:solidFill>
                <a:srgbClr val="009BDE"/>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wordnet_lemmatizer = WordNetLemmatizer()</a:t>
            </a:r>
            <a:endParaRPr>
              <a:solidFill>
                <a:srgbClr val="009BDE"/>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lang="es">
                <a:solidFill>
                  <a:srgbClr val="009BDE"/>
                </a:solidFill>
                <a:latin typeface="Rubik"/>
                <a:ea typeface="Rubik"/>
                <a:cs typeface="Rubik"/>
                <a:sym typeface="Rubik"/>
              </a:rPr>
              <a:t>wordnet_lemmatizer.lemmatize(palabra, get_wordnet_pos(palabra)</a:t>
            </a:r>
            <a:endParaRPr>
              <a:solidFill>
                <a:srgbClr val="009BDE"/>
              </a:solidFill>
              <a:latin typeface="Rubik"/>
              <a:ea typeface="Rubik"/>
              <a:cs typeface="Rubik"/>
              <a:sym typeface="Rubik"/>
            </a:endParaRPr>
          </a:p>
        </p:txBody>
      </p:sp>
      <p:sp>
        <p:nvSpPr>
          <p:cNvPr id="517" name="Google Shape;517;p95"/>
          <p:cNvSpPr txBox="1"/>
          <p:nvPr/>
        </p:nvSpPr>
        <p:spPr>
          <a:xfrm>
            <a:off x="781150" y="1804825"/>
            <a:ext cx="29172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[“was”, “running”, “hours”]</a:t>
            </a:r>
            <a:endParaRPr sz="1800">
              <a:solidFill>
                <a:srgbClr val="434343"/>
              </a:solidFill>
              <a:latin typeface="Rubik"/>
              <a:ea typeface="Rubik"/>
              <a:cs typeface="Rubik"/>
              <a:sym typeface="Rubik"/>
            </a:endParaRPr>
          </a:p>
        </p:txBody>
      </p:sp>
      <p:sp>
        <p:nvSpPr>
          <p:cNvPr id="518" name="Google Shape;518;p95"/>
          <p:cNvSpPr txBox="1"/>
          <p:nvPr/>
        </p:nvSpPr>
        <p:spPr>
          <a:xfrm>
            <a:off x="5469225" y="1804825"/>
            <a:ext cx="2832300" cy="6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a:solidFill>
                  <a:srgbClr val="434343"/>
                </a:solidFill>
                <a:latin typeface="Rubik"/>
                <a:ea typeface="Rubik"/>
                <a:cs typeface="Rubik"/>
                <a:sym typeface="Rubik"/>
              </a:rPr>
              <a:t>[“be”, “run”, “hour”]</a:t>
            </a:r>
            <a:endParaRPr sz="1800">
              <a:solidFill>
                <a:srgbClr val="434343"/>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t/>
            </a:r>
            <a:endParaRPr sz="1800">
              <a:solidFill>
                <a:srgbClr val="434343"/>
              </a:solidFill>
              <a:latin typeface="Rubik"/>
              <a:ea typeface="Rubik"/>
              <a:cs typeface="Rubik"/>
              <a:sym typeface="Rubik"/>
            </a:endParaRPr>
          </a:p>
        </p:txBody>
      </p:sp>
      <p:cxnSp>
        <p:nvCxnSpPr>
          <p:cNvPr id="519" name="Google Shape;519;p95"/>
          <p:cNvCxnSpPr/>
          <p:nvPr/>
        </p:nvCxnSpPr>
        <p:spPr>
          <a:xfrm>
            <a:off x="3989825" y="202317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23" name="Shape 523"/>
        <p:cNvGrpSpPr/>
        <p:nvPr/>
      </p:nvGrpSpPr>
      <p:grpSpPr>
        <a:xfrm>
          <a:off x="0" y="0"/>
          <a:ext cx="0" cy="0"/>
          <a:chOff x="0" y="0"/>
          <a:chExt cx="0" cy="0"/>
        </a:xfrm>
      </p:grpSpPr>
      <p:pic>
        <p:nvPicPr>
          <p:cNvPr id="524" name="Google Shape;524;p96"/>
          <p:cNvPicPr preferRelativeResize="0"/>
          <p:nvPr/>
        </p:nvPicPr>
        <p:blipFill rotWithShape="1">
          <a:blip r:embed="rId3">
            <a:alphaModFix/>
          </a:blip>
          <a:srcRect b="40162" l="0" r="0" t="0"/>
          <a:stretch/>
        </p:blipFill>
        <p:spPr>
          <a:xfrm>
            <a:off x="1142438" y="2415525"/>
            <a:ext cx="5933724" cy="1874224"/>
          </a:xfrm>
          <a:prstGeom prst="rect">
            <a:avLst/>
          </a:prstGeom>
          <a:noFill/>
          <a:ln>
            <a:noFill/>
          </a:ln>
        </p:spPr>
      </p:pic>
      <p:sp>
        <p:nvSpPr>
          <p:cNvPr id="525" name="Google Shape;525;p96"/>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09BDE"/>
                </a:solidFill>
                <a:latin typeface="Rubik"/>
                <a:ea typeface="Rubik"/>
                <a:cs typeface="Rubik"/>
                <a:sym typeface="Rubik"/>
              </a:rPr>
              <a:t>Objetivo:</a:t>
            </a:r>
            <a:r>
              <a:rPr lang="es" sz="1600">
                <a:solidFill>
                  <a:srgbClr val="434343"/>
                </a:solidFill>
                <a:latin typeface="Rubik"/>
                <a:ea typeface="Rubik"/>
                <a:cs typeface="Rubik"/>
                <a:sym typeface="Rubik"/>
              </a:rPr>
              <a:t> Representar cada texto (instancia de la base de datos) como un vector que podamos usar como vector de features para entrenar una de los modelos</a:t>
            </a:r>
            <a:endParaRPr sz="1600">
              <a:solidFill>
                <a:srgbClr val="434343"/>
              </a:solidFill>
              <a:latin typeface="Rubik"/>
              <a:ea typeface="Rubik"/>
              <a:cs typeface="Rubik"/>
              <a:sym typeface="Rubik"/>
            </a:endParaRPr>
          </a:p>
        </p:txBody>
      </p:sp>
      <p:sp>
        <p:nvSpPr>
          <p:cNvPr id="526" name="Google Shape;526;p9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endParaRPr b="1" sz="2800">
              <a:solidFill>
                <a:srgbClr val="E1446D"/>
              </a:solidFill>
              <a:latin typeface="Rubik"/>
              <a:ea typeface="Rubik"/>
              <a:cs typeface="Rubik"/>
              <a:sym typeface="Rubik"/>
            </a:endParaRPr>
          </a:p>
        </p:txBody>
      </p:sp>
      <p:cxnSp>
        <p:nvCxnSpPr>
          <p:cNvPr id="527" name="Google Shape;527;p96"/>
          <p:cNvCxnSpPr/>
          <p:nvPr/>
        </p:nvCxnSpPr>
        <p:spPr>
          <a:xfrm>
            <a:off x="3331950" y="3423275"/>
            <a:ext cx="1069500" cy="0"/>
          </a:xfrm>
          <a:prstGeom prst="straightConnector1">
            <a:avLst/>
          </a:prstGeom>
          <a:noFill/>
          <a:ln cap="flat" cmpd="sng" w="9525">
            <a:solidFill>
              <a:srgbClr val="009BDE"/>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1" name="Shape 531"/>
        <p:cNvGrpSpPr/>
        <p:nvPr/>
      </p:nvGrpSpPr>
      <p:grpSpPr>
        <a:xfrm>
          <a:off x="0" y="0"/>
          <a:ext cx="0" cy="0"/>
          <a:chOff x="0" y="0"/>
          <a:chExt cx="0" cy="0"/>
        </a:xfrm>
      </p:grpSpPr>
      <p:sp>
        <p:nvSpPr>
          <p:cNvPr id="532" name="Google Shape;532;p97"/>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09BDE"/>
                </a:solidFill>
                <a:latin typeface="Rubik"/>
                <a:ea typeface="Rubik"/>
                <a:cs typeface="Rubik"/>
                <a:sym typeface="Rubik"/>
              </a:rPr>
              <a:t>Idea:</a:t>
            </a:r>
            <a:r>
              <a:rPr lang="es" sz="1600">
                <a:solidFill>
                  <a:srgbClr val="434343"/>
                </a:solidFill>
                <a:latin typeface="Rubik"/>
                <a:ea typeface="Rubik"/>
                <a:cs typeface="Rubik"/>
                <a:sym typeface="Rubik"/>
              </a:rPr>
              <a:t> Generar un vector que represente todas las palabras del corpus. Representar cada instancia como un vector con la cantidad de veces que aparecen las palabras.</a:t>
            </a:r>
            <a:endParaRPr sz="1600">
              <a:solidFill>
                <a:srgbClr val="434343"/>
              </a:solidFill>
              <a:latin typeface="Rubik"/>
              <a:ea typeface="Rubik"/>
              <a:cs typeface="Rubik"/>
              <a:sym typeface="Rubik"/>
            </a:endParaRPr>
          </a:p>
        </p:txBody>
      </p:sp>
      <p:sp>
        <p:nvSpPr>
          <p:cNvPr id="533" name="Google Shape;533;p9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a:t>
            </a:r>
            <a:r>
              <a:rPr b="1" lang="es" sz="2800">
                <a:solidFill>
                  <a:srgbClr val="009BDE"/>
                </a:solidFill>
                <a:latin typeface="Rubik"/>
                <a:ea typeface="Rubik"/>
                <a:cs typeface="Rubik"/>
                <a:sym typeface="Rubik"/>
              </a:rPr>
              <a:t>· Bag of words</a:t>
            </a:r>
            <a:endParaRPr b="1" sz="2800">
              <a:solidFill>
                <a:srgbClr val="009BDE"/>
              </a:solidFill>
              <a:latin typeface="Rubik"/>
              <a:ea typeface="Rubik"/>
              <a:cs typeface="Rubik"/>
              <a:sym typeface="Rubik"/>
            </a:endParaRPr>
          </a:p>
        </p:txBody>
      </p:sp>
      <p:pic>
        <p:nvPicPr>
          <p:cNvPr id="534" name="Google Shape;534;p97"/>
          <p:cNvPicPr preferRelativeResize="0"/>
          <p:nvPr/>
        </p:nvPicPr>
        <p:blipFill rotWithShape="1">
          <a:blip r:embed="rId3">
            <a:alphaModFix/>
          </a:blip>
          <a:srcRect b="0" l="0" r="0" t="0"/>
          <a:stretch/>
        </p:blipFill>
        <p:spPr>
          <a:xfrm>
            <a:off x="899763" y="2329450"/>
            <a:ext cx="6105775" cy="262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8" name="Shape 538"/>
        <p:cNvGrpSpPr/>
        <p:nvPr/>
      </p:nvGrpSpPr>
      <p:grpSpPr>
        <a:xfrm>
          <a:off x="0" y="0"/>
          <a:ext cx="0" cy="0"/>
          <a:chOff x="0" y="0"/>
          <a:chExt cx="0" cy="0"/>
        </a:xfrm>
      </p:grpSpPr>
      <p:sp>
        <p:nvSpPr>
          <p:cNvPr id="539" name="Google Shape;539;p98"/>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09BDE"/>
                </a:solidFill>
                <a:latin typeface="Rubik"/>
                <a:ea typeface="Rubik"/>
                <a:cs typeface="Rubik"/>
                <a:sym typeface="Rubik"/>
              </a:rPr>
              <a:t>Idea:</a:t>
            </a:r>
            <a:r>
              <a:rPr lang="es" sz="1600">
                <a:solidFill>
                  <a:srgbClr val="434343"/>
                </a:solidFill>
                <a:latin typeface="Rubik"/>
                <a:ea typeface="Rubik"/>
                <a:cs typeface="Rubik"/>
                <a:sym typeface="Rubik"/>
              </a:rPr>
              <a:t> Generar un vector que represente todas las palabras del corpus. Representar cada instancia como un vector con la cantidad de veces que aparecen las palabras.</a:t>
            </a:r>
            <a:endParaRPr sz="1600">
              <a:solidFill>
                <a:srgbClr val="434343"/>
              </a:solidFill>
              <a:latin typeface="Rubik"/>
              <a:ea typeface="Rubik"/>
              <a:cs typeface="Rubik"/>
              <a:sym typeface="Rubik"/>
            </a:endParaRPr>
          </a:p>
        </p:txBody>
      </p:sp>
      <p:sp>
        <p:nvSpPr>
          <p:cNvPr id="540" name="Google Shape;540;p9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a:t>
            </a:r>
            <a:r>
              <a:rPr b="1" lang="es" sz="2800">
                <a:solidFill>
                  <a:srgbClr val="009BDE"/>
                </a:solidFill>
                <a:latin typeface="Rubik"/>
                <a:ea typeface="Rubik"/>
                <a:cs typeface="Rubik"/>
                <a:sym typeface="Rubik"/>
              </a:rPr>
              <a:t>· Bag of words</a:t>
            </a:r>
            <a:endParaRPr b="1" sz="2800">
              <a:solidFill>
                <a:srgbClr val="009BDE"/>
              </a:solidFill>
              <a:latin typeface="Rubik"/>
              <a:ea typeface="Rubik"/>
              <a:cs typeface="Rubik"/>
              <a:sym typeface="Rubik"/>
            </a:endParaRPr>
          </a:p>
        </p:txBody>
      </p:sp>
      <p:pic>
        <p:nvPicPr>
          <p:cNvPr id="541" name="Google Shape;541;p98"/>
          <p:cNvPicPr preferRelativeResize="0"/>
          <p:nvPr/>
        </p:nvPicPr>
        <p:blipFill rotWithShape="1">
          <a:blip r:embed="rId3">
            <a:alphaModFix/>
          </a:blip>
          <a:srcRect b="0" l="0" r="0" t="0"/>
          <a:stretch/>
        </p:blipFill>
        <p:spPr>
          <a:xfrm>
            <a:off x="899763" y="2329450"/>
            <a:ext cx="6105775" cy="2626000"/>
          </a:xfrm>
          <a:prstGeom prst="rect">
            <a:avLst/>
          </a:prstGeom>
          <a:noFill/>
          <a:ln>
            <a:noFill/>
          </a:ln>
        </p:spPr>
      </p:pic>
      <p:pic>
        <p:nvPicPr>
          <p:cNvPr id="542" name="Google Shape;542;p98"/>
          <p:cNvPicPr preferRelativeResize="0"/>
          <p:nvPr/>
        </p:nvPicPr>
        <p:blipFill rotWithShape="1">
          <a:blip r:embed="rId4">
            <a:alphaModFix/>
          </a:blip>
          <a:srcRect b="0" l="0" r="0" t="0"/>
          <a:stretch/>
        </p:blipFill>
        <p:spPr>
          <a:xfrm>
            <a:off x="899775" y="2231014"/>
            <a:ext cx="6105776" cy="27244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46" name="Shape 546"/>
        <p:cNvGrpSpPr/>
        <p:nvPr/>
      </p:nvGrpSpPr>
      <p:grpSpPr>
        <a:xfrm>
          <a:off x="0" y="0"/>
          <a:ext cx="0" cy="0"/>
          <a:chOff x="0" y="0"/>
          <a:chExt cx="0" cy="0"/>
        </a:xfrm>
      </p:grpSpPr>
      <p:sp>
        <p:nvSpPr>
          <p:cNvPr id="547" name="Google Shape;547;p99"/>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Rubik"/>
                <a:ea typeface="Rubik"/>
                <a:cs typeface="Rubik"/>
                <a:sym typeface="Rubik"/>
              </a:rPr>
              <a:t>Para implementar esto utilizamos una función de sklearn llamada CountVectorizer:</a:t>
            </a:r>
            <a:endParaRPr sz="2000">
              <a:solidFill>
                <a:srgbClr val="434343"/>
              </a:solidFill>
              <a:latin typeface="Rubik"/>
              <a:ea typeface="Rubik"/>
              <a:cs typeface="Rubik"/>
              <a:sym typeface="Rubik"/>
            </a:endParaRPr>
          </a:p>
        </p:txBody>
      </p:sp>
      <p:sp>
        <p:nvSpPr>
          <p:cNvPr id="548" name="Google Shape;548;p9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a:t>
            </a:r>
            <a:r>
              <a:rPr b="1" lang="es" sz="2800">
                <a:solidFill>
                  <a:srgbClr val="009BDE"/>
                </a:solidFill>
                <a:latin typeface="Rubik"/>
                <a:ea typeface="Rubik"/>
                <a:cs typeface="Rubik"/>
                <a:sym typeface="Rubik"/>
              </a:rPr>
              <a:t>· Bag of words</a:t>
            </a:r>
            <a:endParaRPr b="1" sz="2800">
              <a:solidFill>
                <a:srgbClr val="009BDE"/>
              </a:solidFill>
              <a:latin typeface="Rubik"/>
              <a:ea typeface="Rubik"/>
              <a:cs typeface="Rubik"/>
              <a:sym typeface="Rubik"/>
            </a:endParaRPr>
          </a:p>
        </p:txBody>
      </p:sp>
      <p:sp>
        <p:nvSpPr>
          <p:cNvPr id="549" name="Google Shape;549;p99"/>
          <p:cNvSpPr txBox="1"/>
          <p:nvPr/>
        </p:nvSpPr>
        <p:spPr>
          <a:xfrm>
            <a:off x="1117125" y="2259750"/>
            <a:ext cx="67896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9BDE"/>
                </a:solidFill>
                <a:latin typeface="Rubik"/>
                <a:ea typeface="Rubik"/>
                <a:cs typeface="Rubik"/>
                <a:sym typeface="Rubik"/>
              </a:rPr>
              <a:t>from sklearn.feature_extraction.text import CountVectorizer</a:t>
            </a:r>
            <a:endParaRPr i="0" sz="1800" u="none" cap="none" strike="noStrike">
              <a:solidFill>
                <a:srgbClr val="009BDE"/>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53" name="Shape 553"/>
        <p:cNvGrpSpPr/>
        <p:nvPr/>
      </p:nvGrpSpPr>
      <p:grpSpPr>
        <a:xfrm>
          <a:off x="0" y="0"/>
          <a:ext cx="0" cy="0"/>
          <a:chOff x="0" y="0"/>
          <a:chExt cx="0" cy="0"/>
        </a:xfrm>
      </p:grpSpPr>
      <p:sp>
        <p:nvSpPr>
          <p:cNvPr id="554" name="Google Shape;554;p100"/>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CCCCCC"/>
                </a:solidFill>
                <a:latin typeface="Rubik"/>
                <a:ea typeface="Rubik"/>
                <a:cs typeface="Rubik"/>
                <a:sym typeface="Rubik"/>
              </a:rPr>
              <a:t>Para implementar esto utilizamos una función de sklearn llamada CountVectorizer:</a:t>
            </a:r>
            <a:endParaRPr sz="2000">
              <a:solidFill>
                <a:srgbClr val="CCCCCC"/>
              </a:solidFill>
              <a:latin typeface="Rubik"/>
              <a:ea typeface="Rubik"/>
              <a:cs typeface="Rubik"/>
              <a:sym typeface="Rubik"/>
            </a:endParaRPr>
          </a:p>
        </p:txBody>
      </p:sp>
      <p:sp>
        <p:nvSpPr>
          <p:cNvPr id="555" name="Google Shape;555;p10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a:t>
            </a:r>
            <a:r>
              <a:rPr b="1" lang="es" sz="2800">
                <a:solidFill>
                  <a:srgbClr val="009BDE"/>
                </a:solidFill>
                <a:latin typeface="Rubik"/>
                <a:ea typeface="Rubik"/>
                <a:cs typeface="Rubik"/>
                <a:sym typeface="Rubik"/>
              </a:rPr>
              <a:t>· Bag of words</a:t>
            </a:r>
            <a:endParaRPr b="1" sz="2800">
              <a:solidFill>
                <a:srgbClr val="009BDE"/>
              </a:solidFill>
              <a:latin typeface="Rubik"/>
              <a:ea typeface="Rubik"/>
              <a:cs typeface="Rubik"/>
              <a:sym typeface="Rubik"/>
            </a:endParaRPr>
          </a:p>
        </p:txBody>
      </p:sp>
      <p:sp>
        <p:nvSpPr>
          <p:cNvPr id="556" name="Google Shape;556;p100"/>
          <p:cNvSpPr txBox="1"/>
          <p:nvPr/>
        </p:nvSpPr>
        <p:spPr>
          <a:xfrm>
            <a:off x="1117125" y="2259750"/>
            <a:ext cx="67896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CCCCCC"/>
                </a:solidFill>
                <a:latin typeface="Rubik"/>
                <a:ea typeface="Rubik"/>
                <a:cs typeface="Rubik"/>
                <a:sym typeface="Rubik"/>
              </a:rPr>
              <a:t>from sklearn.feature_extraction.text import CountVectorizer</a:t>
            </a:r>
            <a:endParaRPr i="0" sz="1800" u="none" cap="none" strike="noStrike">
              <a:solidFill>
                <a:srgbClr val="CCCCCC"/>
              </a:solidFill>
              <a:latin typeface="Rubik"/>
              <a:ea typeface="Rubik"/>
              <a:cs typeface="Rubik"/>
              <a:sym typeface="Rubik"/>
            </a:endParaRPr>
          </a:p>
        </p:txBody>
      </p:sp>
      <p:sp>
        <p:nvSpPr>
          <p:cNvPr id="557" name="Google Shape;557;p100"/>
          <p:cNvSpPr txBox="1"/>
          <p:nvPr/>
        </p:nvSpPr>
        <p:spPr>
          <a:xfrm>
            <a:off x="2113750" y="1725275"/>
            <a:ext cx="4916400" cy="230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2400" u="none" cap="none" strike="noStrike">
                <a:solidFill>
                  <a:srgbClr val="FFFFFF"/>
                </a:solidFill>
                <a:latin typeface="Rubik"/>
                <a:ea typeface="Rubik"/>
                <a:cs typeface="Rubik"/>
                <a:sym typeface="Rubik"/>
              </a:rPr>
              <a:t>Problema:</a:t>
            </a:r>
            <a:r>
              <a:rPr i="0" lang="es" sz="2400" u="none" cap="none" strike="noStrike">
                <a:solidFill>
                  <a:srgbClr val="FFFFFF"/>
                </a:solidFill>
                <a:latin typeface="Rubik"/>
                <a:ea typeface="Rubik"/>
                <a:cs typeface="Rubik"/>
                <a:sym typeface="Rubik"/>
              </a:rPr>
              <a:t> </a:t>
            </a:r>
            <a:r>
              <a:rPr lang="es" sz="2400">
                <a:solidFill>
                  <a:srgbClr val="FFFFFF"/>
                </a:solidFill>
                <a:latin typeface="Rubik"/>
                <a:ea typeface="Rubik"/>
                <a:cs typeface="Rubik"/>
                <a:sym typeface="Rubik"/>
              </a:rPr>
              <a:t>la cantidad de palabras en la base de datos suele ser muy grande. No conviene tener tantos features.</a:t>
            </a:r>
            <a:endParaRPr sz="2400">
              <a:solidFill>
                <a:srgbClr val="FFFFFF"/>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61" name="Shape 561"/>
        <p:cNvGrpSpPr/>
        <p:nvPr/>
      </p:nvGrpSpPr>
      <p:grpSpPr>
        <a:xfrm>
          <a:off x="0" y="0"/>
          <a:ext cx="0" cy="0"/>
          <a:chOff x="0" y="0"/>
          <a:chExt cx="0" cy="0"/>
        </a:xfrm>
      </p:grpSpPr>
      <p:sp>
        <p:nvSpPr>
          <p:cNvPr id="562" name="Google Shape;562;p101"/>
          <p:cNvSpPr txBox="1"/>
          <p:nvPr/>
        </p:nvSpPr>
        <p:spPr>
          <a:xfrm>
            <a:off x="899775" y="1103875"/>
            <a:ext cx="69357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s" sz="2400">
                <a:solidFill>
                  <a:schemeClr val="dk1"/>
                </a:solidFill>
                <a:latin typeface="Rubik"/>
                <a:ea typeface="Rubik"/>
                <a:cs typeface="Rubik"/>
                <a:sym typeface="Rubik"/>
              </a:rPr>
              <a:t>Solución (por ahora)</a:t>
            </a:r>
            <a:endParaRPr b="1" sz="2400">
              <a:solidFill>
                <a:schemeClr val="dk1"/>
              </a:solidFill>
              <a:latin typeface="Rubik"/>
              <a:ea typeface="Rubik"/>
              <a:cs typeface="Rubik"/>
              <a:sym typeface="Rubik"/>
            </a:endParaRPr>
          </a:p>
          <a:p>
            <a:pPr indent="0" lvl="0" marL="0" rtl="0" algn="l">
              <a:spcBef>
                <a:spcPts val="1000"/>
              </a:spcBef>
              <a:spcAft>
                <a:spcPts val="0"/>
              </a:spcAft>
              <a:buClr>
                <a:srgbClr val="000000"/>
              </a:buClr>
              <a:buSzPts val="1800"/>
              <a:buFont typeface="Arial"/>
              <a:buNone/>
            </a:pPr>
            <a:r>
              <a:rPr lang="es" sz="3000">
                <a:solidFill>
                  <a:srgbClr val="434343"/>
                </a:solidFill>
                <a:latin typeface="Rubik"/>
                <a:ea typeface="Rubik"/>
                <a:cs typeface="Rubik"/>
                <a:sym typeface="Rubik"/>
              </a:rPr>
              <a:t>Utilizamos sólo las palabras que aparecen una mayor cantidad de veces en el texto, o que aparecen en un mayor número de instancias.</a:t>
            </a:r>
            <a:endParaRPr i="0" sz="3000" u="none" cap="none" strike="noStrike">
              <a:solidFill>
                <a:srgbClr val="434343"/>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10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Term Frequency - Inverse Document Frequency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71" name="Shape 571"/>
        <p:cNvGrpSpPr/>
        <p:nvPr/>
      </p:nvGrpSpPr>
      <p:grpSpPr>
        <a:xfrm>
          <a:off x="0" y="0"/>
          <a:ext cx="0" cy="0"/>
          <a:chOff x="0" y="0"/>
          <a:chExt cx="0" cy="0"/>
        </a:xfrm>
      </p:grpSpPr>
      <p:sp>
        <p:nvSpPr>
          <p:cNvPr id="572" name="Google Shape;572;p10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Bag of words con N-gramas</a:t>
            </a:r>
            <a:endParaRPr b="1" sz="2800">
              <a:solidFill>
                <a:srgbClr val="E1446D"/>
              </a:solidFill>
              <a:latin typeface="Rubik"/>
              <a:ea typeface="Rubik"/>
              <a:cs typeface="Rubik"/>
              <a:sym typeface="Rubik"/>
            </a:endParaRPr>
          </a:p>
        </p:txBody>
      </p:sp>
      <p:sp>
        <p:nvSpPr>
          <p:cNvPr id="573" name="Google Shape;573;p103"/>
          <p:cNvSpPr txBox="1"/>
          <p:nvPr/>
        </p:nvSpPr>
        <p:spPr>
          <a:xfrm>
            <a:off x="2113750" y="1725275"/>
            <a:ext cx="4916400" cy="230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2400" u="none" cap="none" strike="noStrike">
                <a:solidFill>
                  <a:srgbClr val="FFFFFF"/>
                </a:solidFill>
                <a:latin typeface="Rubik"/>
                <a:ea typeface="Rubik"/>
                <a:cs typeface="Rubik"/>
                <a:sym typeface="Rubik"/>
              </a:rPr>
              <a:t>Problema:</a:t>
            </a:r>
            <a:r>
              <a:rPr i="0" lang="es" sz="2400" u="none" cap="none" strike="noStrike">
                <a:solidFill>
                  <a:srgbClr val="FFFFFF"/>
                </a:solidFill>
                <a:latin typeface="Rubik"/>
                <a:ea typeface="Rubik"/>
                <a:cs typeface="Rubik"/>
                <a:sym typeface="Rubik"/>
              </a:rPr>
              <a:t> </a:t>
            </a:r>
            <a:r>
              <a:rPr lang="es" sz="2400">
                <a:solidFill>
                  <a:srgbClr val="FFFFFF"/>
                </a:solidFill>
                <a:latin typeface="Rubik"/>
                <a:ea typeface="Rubik"/>
                <a:cs typeface="Rubik"/>
                <a:sym typeface="Rubik"/>
              </a:rPr>
              <a:t>hay palabras que cobran sentido cuando se las agrupa con otras, ejemplos: “Plaza Italia” y “Control Remoto” .</a:t>
            </a:r>
            <a:endParaRPr sz="2400">
              <a:solidFill>
                <a:srgbClr val="FFFFFF"/>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335" name="Google Shape;335;p77"/>
          <p:cNvGraphicFramePr/>
          <p:nvPr/>
        </p:nvGraphicFramePr>
        <p:xfrm>
          <a:off x="705525" y="1605950"/>
          <a:ext cx="3000000" cy="3000000"/>
        </p:xfrm>
        <a:graphic>
          <a:graphicData uri="http://schemas.openxmlformats.org/drawingml/2006/table">
            <a:tbl>
              <a:tblPr>
                <a:noFill/>
                <a:tableStyleId>{EC349517-74ED-48BE-961B-5E6027918E4F}</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Repaso: Procesamiento de Lenguaje Natural</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Term Frequency - Inverse Document Frequency</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¿Sabías que…?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Hands-On + 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¿Sabías que…?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77" name="Shape 577"/>
        <p:cNvGrpSpPr/>
        <p:nvPr/>
      </p:nvGrpSpPr>
      <p:grpSpPr>
        <a:xfrm>
          <a:off x="0" y="0"/>
          <a:ext cx="0" cy="0"/>
          <a:chOff x="0" y="0"/>
          <a:chExt cx="0" cy="0"/>
        </a:xfrm>
      </p:grpSpPr>
      <p:sp>
        <p:nvSpPr>
          <p:cNvPr id="578" name="Google Shape;578;p104"/>
          <p:cNvSpPr txBox="1"/>
          <p:nvPr/>
        </p:nvSpPr>
        <p:spPr>
          <a:xfrm>
            <a:off x="899775" y="1343800"/>
            <a:ext cx="69357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s" sz="2400">
                <a:solidFill>
                  <a:schemeClr val="dk1"/>
                </a:solidFill>
                <a:latin typeface="Rubik"/>
                <a:ea typeface="Rubik"/>
                <a:cs typeface="Rubik"/>
                <a:sym typeface="Rubik"/>
              </a:rPr>
              <a:t>Solución</a:t>
            </a:r>
            <a:endParaRPr b="1" sz="2400">
              <a:solidFill>
                <a:schemeClr val="dk1"/>
              </a:solidFill>
              <a:latin typeface="Rubik"/>
              <a:ea typeface="Rubik"/>
              <a:cs typeface="Rubik"/>
              <a:sym typeface="Rubik"/>
            </a:endParaRPr>
          </a:p>
          <a:p>
            <a:pPr indent="0" lvl="0" marL="0" rtl="0" algn="l">
              <a:spcBef>
                <a:spcPts val="1000"/>
              </a:spcBef>
              <a:spcAft>
                <a:spcPts val="0"/>
              </a:spcAft>
              <a:buClr>
                <a:srgbClr val="000000"/>
              </a:buClr>
              <a:buSzPts val="1800"/>
              <a:buFont typeface="Arial"/>
              <a:buNone/>
            </a:pPr>
            <a:r>
              <a:rPr lang="es" sz="1800">
                <a:solidFill>
                  <a:srgbClr val="434343"/>
                </a:solidFill>
                <a:latin typeface="Rubik"/>
                <a:ea typeface="Rubik"/>
                <a:cs typeface="Rubik"/>
                <a:sym typeface="Rubik"/>
              </a:rPr>
              <a:t>Además de cada palabra por separado, agregamos los grupos de 2 (ó N) palabras contiguas a nuestro vector de Features.</a:t>
            </a:r>
            <a:endParaRPr sz="1800">
              <a:solidFill>
                <a:srgbClr val="434343"/>
              </a:solidFill>
              <a:latin typeface="Rubik"/>
              <a:ea typeface="Rubik"/>
              <a:cs typeface="Rubik"/>
              <a:sym typeface="Rubik"/>
            </a:endParaRPr>
          </a:p>
        </p:txBody>
      </p:sp>
      <p:sp>
        <p:nvSpPr>
          <p:cNvPr id="579" name="Google Shape;579;p10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Bag of words con N-gramas</a:t>
            </a:r>
            <a:endParaRPr b="1" sz="2800">
              <a:solidFill>
                <a:srgbClr val="E1446D"/>
              </a:solidFill>
              <a:latin typeface="Rubik"/>
              <a:ea typeface="Rubik"/>
              <a:cs typeface="Rubik"/>
              <a:sym typeface="Rubik"/>
            </a:endParaRPr>
          </a:p>
        </p:txBody>
      </p:sp>
      <p:sp>
        <p:nvSpPr>
          <p:cNvPr id="580" name="Google Shape;580;p104"/>
          <p:cNvSpPr txBox="1"/>
          <p:nvPr/>
        </p:nvSpPr>
        <p:spPr>
          <a:xfrm>
            <a:off x="878550" y="2956525"/>
            <a:ext cx="7386900" cy="4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Para implementar esto usando CountVectorizer:</a:t>
            </a:r>
            <a:endParaRPr b="1" i="0" sz="1800" u="none" cap="none" strike="noStrike">
              <a:solidFill>
                <a:srgbClr val="434343"/>
              </a:solidFill>
              <a:latin typeface="Rubik"/>
              <a:ea typeface="Rubik"/>
              <a:cs typeface="Rubik"/>
              <a:sym typeface="Rubik"/>
            </a:endParaRPr>
          </a:p>
        </p:txBody>
      </p:sp>
      <p:sp>
        <p:nvSpPr>
          <p:cNvPr id="581" name="Google Shape;581;p104"/>
          <p:cNvSpPr txBox="1"/>
          <p:nvPr/>
        </p:nvSpPr>
        <p:spPr>
          <a:xfrm>
            <a:off x="859350" y="3614350"/>
            <a:ext cx="78726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u="none" cap="none" strike="noStrike">
                <a:solidFill>
                  <a:schemeClr val="dk1"/>
                </a:solidFill>
                <a:latin typeface="Rubik"/>
                <a:ea typeface="Rubik"/>
                <a:cs typeface="Rubik"/>
                <a:sym typeface="Rubik"/>
              </a:rPr>
              <a:t>CountVectorizer(max_features=max_features, stop_words="english" , ngram_range=(1, 2))</a:t>
            </a:r>
            <a:endParaRPr i="0" u="none" cap="none" strike="noStrike">
              <a:solidFill>
                <a:schemeClr val="dk1"/>
              </a:solidFill>
              <a:latin typeface="Rubik"/>
              <a:ea typeface="Rubik"/>
              <a:cs typeface="Rubik"/>
              <a:sym typeface="Rubik"/>
            </a:endParaRPr>
          </a:p>
        </p:txBody>
      </p:sp>
      <p:cxnSp>
        <p:nvCxnSpPr>
          <p:cNvPr id="582" name="Google Shape;582;p104"/>
          <p:cNvCxnSpPr/>
          <p:nvPr/>
        </p:nvCxnSpPr>
        <p:spPr>
          <a:xfrm>
            <a:off x="1136350" y="2900700"/>
            <a:ext cx="68331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86" name="Shape 586"/>
        <p:cNvGrpSpPr/>
        <p:nvPr/>
      </p:nvGrpSpPr>
      <p:grpSpPr>
        <a:xfrm>
          <a:off x="0" y="0"/>
          <a:ext cx="0" cy="0"/>
          <a:chOff x="0" y="0"/>
          <a:chExt cx="0" cy="0"/>
        </a:xfrm>
      </p:grpSpPr>
      <p:sp>
        <p:nvSpPr>
          <p:cNvPr id="587" name="Google Shape;587;p105"/>
          <p:cNvSpPr txBox="1"/>
          <p:nvPr/>
        </p:nvSpPr>
        <p:spPr>
          <a:xfrm>
            <a:off x="899775" y="1343800"/>
            <a:ext cx="6935700" cy="11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s" sz="2400">
                <a:solidFill>
                  <a:schemeClr val="dk1"/>
                </a:solidFill>
                <a:latin typeface="Rubik"/>
                <a:ea typeface="Rubik"/>
                <a:cs typeface="Rubik"/>
                <a:sym typeface="Rubik"/>
              </a:rPr>
              <a:t>Solución</a:t>
            </a:r>
            <a:endParaRPr b="1" sz="2400">
              <a:solidFill>
                <a:schemeClr val="dk1"/>
              </a:solidFill>
              <a:latin typeface="Rubik"/>
              <a:ea typeface="Rubik"/>
              <a:cs typeface="Rubik"/>
              <a:sym typeface="Rubik"/>
            </a:endParaRPr>
          </a:p>
          <a:p>
            <a:pPr indent="0" lvl="0" marL="0" rtl="0" algn="l">
              <a:spcBef>
                <a:spcPts val="1000"/>
              </a:spcBef>
              <a:spcAft>
                <a:spcPts val="0"/>
              </a:spcAft>
              <a:buClr>
                <a:srgbClr val="000000"/>
              </a:buClr>
              <a:buSzPts val="1800"/>
              <a:buFont typeface="Arial"/>
              <a:buNone/>
            </a:pPr>
            <a:r>
              <a:rPr lang="es" sz="1800">
                <a:solidFill>
                  <a:srgbClr val="434343"/>
                </a:solidFill>
                <a:latin typeface="Rubik"/>
                <a:ea typeface="Rubik"/>
                <a:cs typeface="Rubik"/>
                <a:sym typeface="Rubik"/>
              </a:rPr>
              <a:t>Además de cada palabra por separado, agregamos los grupos de 2 (ó N) palabras contiguas a nuestro vector de Features.</a:t>
            </a:r>
            <a:endParaRPr sz="1800">
              <a:solidFill>
                <a:srgbClr val="434343"/>
              </a:solidFill>
              <a:latin typeface="Rubik"/>
              <a:ea typeface="Rubik"/>
              <a:cs typeface="Rubik"/>
              <a:sym typeface="Rubik"/>
            </a:endParaRPr>
          </a:p>
        </p:txBody>
      </p:sp>
      <p:sp>
        <p:nvSpPr>
          <p:cNvPr id="588" name="Google Shape;588;p10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Bag of words con N-gramas</a:t>
            </a:r>
            <a:endParaRPr b="1" sz="2800">
              <a:solidFill>
                <a:srgbClr val="E1446D"/>
              </a:solidFill>
              <a:latin typeface="Rubik"/>
              <a:ea typeface="Rubik"/>
              <a:cs typeface="Rubik"/>
              <a:sym typeface="Rubik"/>
            </a:endParaRPr>
          </a:p>
        </p:txBody>
      </p:sp>
      <p:sp>
        <p:nvSpPr>
          <p:cNvPr id="589" name="Google Shape;589;p105"/>
          <p:cNvSpPr txBox="1"/>
          <p:nvPr/>
        </p:nvSpPr>
        <p:spPr>
          <a:xfrm>
            <a:off x="878550" y="2956525"/>
            <a:ext cx="7386900" cy="4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Para implementar esto usando CountVectorizer:</a:t>
            </a:r>
            <a:endParaRPr b="1" i="0" sz="1800" u="none" cap="none" strike="noStrike">
              <a:solidFill>
                <a:srgbClr val="434343"/>
              </a:solidFill>
              <a:latin typeface="Rubik"/>
              <a:ea typeface="Rubik"/>
              <a:cs typeface="Rubik"/>
              <a:sym typeface="Rubik"/>
            </a:endParaRPr>
          </a:p>
        </p:txBody>
      </p:sp>
      <p:sp>
        <p:nvSpPr>
          <p:cNvPr id="590" name="Google Shape;590;p105"/>
          <p:cNvSpPr txBox="1"/>
          <p:nvPr/>
        </p:nvSpPr>
        <p:spPr>
          <a:xfrm>
            <a:off x="859350" y="3614350"/>
            <a:ext cx="78726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u="none" cap="none" strike="noStrike">
                <a:solidFill>
                  <a:schemeClr val="dk1"/>
                </a:solidFill>
                <a:latin typeface="Rubik"/>
                <a:ea typeface="Rubik"/>
                <a:cs typeface="Rubik"/>
                <a:sym typeface="Rubik"/>
              </a:rPr>
              <a:t>CountVectorizer(max_features=max_features, stop_words="english" , ngram_range=(1, 2))</a:t>
            </a:r>
            <a:endParaRPr i="0" u="none" cap="none" strike="noStrike">
              <a:solidFill>
                <a:schemeClr val="dk1"/>
              </a:solidFill>
              <a:latin typeface="Rubik"/>
              <a:ea typeface="Rubik"/>
              <a:cs typeface="Rubik"/>
              <a:sym typeface="Rubik"/>
            </a:endParaRPr>
          </a:p>
        </p:txBody>
      </p:sp>
      <p:cxnSp>
        <p:nvCxnSpPr>
          <p:cNvPr id="591" name="Google Shape;591;p105"/>
          <p:cNvCxnSpPr/>
          <p:nvPr/>
        </p:nvCxnSpPr>
        <p:spPr>
          <a:xfrm>
            <a:off x="1136350" y="2900700"/>
            <a:ext cx="6833100" cy="0"/>
          </a:xfrm>
          <a:prstGeom prst="straightConnector1">
            <a:avLst/>
          </a:prstGeom>
          <a:noFill/>
          <a:ln cap="flat" cmpd="sng" w="9525">
            <a:solidFill>
              <a:srgbClr val="999999"/>
            </a:solidFill>
            <a:prstDash val="solid"/>
            <a:round/>
            <a:headEnd len="med" w="med" type="none"/>
            <a:tailEnd len="med" w="med" type="none"/>
          </a:ln>
        </p:spPr>
      </p:cxnSp>
      <p:pic>
        <p:nvPicPr>
          <p:cNvPr id="592" name="Google Shape;592;p105"/>
          <p:cNvPicPr preferRelativeResize="0"/>
          <p:nvPr/>
        </p:nvPicPr>
        <p:blipFill>
          <a:blip r:embed="rId3">
            <a:alphaModFix/>
          </a:blip>
          <a:stretch>
            <a:fillRect/>
          </a:stretch>
        </p:blipFill>
        <p:spPr>
          <a:xfrm>
            <a:off x="1629800" y="4180700"/>
            <a:ext cx="807400" cy="728800"/>
          </a:xfrm>
          <a:prstGeom prst="rect">
            <a:avLst/>
          </a:prstGeom>
          <a:noFill/>
          <a:ln>
            <a:noFill/>
          </a:ln>
        </p:spPr>
      </p:pic>
      <p:sp>
        <p:nvSpPr>
          <p:cNvPr id="593" name="Google Shape;593;p105"/>
          <p:cNvSpPr txBox="1"/>
          <p:nvPr/>
        </p:nvSpPr>
        <p:spPr>
          <a:xfrm>
            <a:off x="2774200" y="4322400"/>
            <a:ext cx="56400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2400" u="none" cap="none" strike="noStrike">
                <a:solidFill>
                  <a:schemeClr val="accent3"/>
                </a:solidFill>
                <a:latin typeface="Rubik"/>
                <a:ea typeface="Rubik"/>
                <a:cs typeface="Rubik"/>
                <a:sym typeface="Rubik"/>
              </a:rPr>
              <a:t>Ojo con la cantidad de Features</a:t>
            </a:r>
            <a:endParaRPr i="0" sz="2400" u="none" cap="none" strike="noStrike">
              <a:solidFill>
                <a:schemeClr val="accent3"/>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97" name="Shape 597"/>
        <p:cNvGrpSpPr/>
        <p:nvPr/>
      </p:nvGrpSpPr>
      <p:grpSpPr>
        <a:xfrm>
          <a:off x="0" y="0"/>
          <a:ext cx="0" cy="0"/>
          <a:chOff x="0" y="0"/>
          <a:chExt cx="0" cy="0"/>
        </a:xfrm>
      </p:grpSpPr>
      <p:sp>
        <p:nvSpPr>
          <p:cNvPr id="598" name="Google Shape;598;p10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599" name="Google Shape;599;p106"/>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E1446D"/>
                </a:solidFill>
                <a:latin typeface="Rubik"/>
                <a:ea typeface="Rubik"/>
                <a:cs typeface="Rubik"/>
                <a:sym typeface="Rubik"/>
              </a:rPr>
              <a:t>Observación:</a:t>
            </a:r>
            <a:r>
              <a:rPr lang="es" sz="1600">
                <a:solidFill>
                  <a:srgbClr val="434343"/>
                </a:solidFill>
                <a:latin typeface="Rubik"/>
                <a:ea typeface="Rubik"/>
                <a:cs typeface="Rubik"/>
                <a:sym typeface="Rubik"/>
              </a:rPr>
              <a:t> si buscamos diferenciar cada documento por las palabras que lo componen, las palabras que están en todos ellos no aportan información.</a:t>
            </a:r>
            <a:endParaRPr sz="1600">
              <a:solidFill>
                <a:srgbClr val="434343"/>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03" name="Shape 603"/>
        <p:cNvGrpSpPr/>
        <p:nvPr/>
      </p:nvGrpSpPr>
      <p:grpSpPr>
        <a:xfrm>
          <a:off x="0" y="0"/>
          <a:ext cx="0" cy="0"/>
          <a:chOff x="0" y="0"/>
          <a:chExt cx="0" cy="0"/>
        </a:xfrm>
      </p:grpSpPr>
      <p:sp>
        <p:nvSpPr>
          <p:cNvPr id="604" name="Google Shape;604;p107"/>
          <p:cNvSpPr/>
          <p:nvPr/>
        </p:nvSpPr>
        <p:spPr>
          <a:xfrm>
            <a:off x="704800" y="3605500"/>
            <a:ext cx="7797600" cy="1154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06" name="Google Shape;606;p107"/>
          <p:cNvSpPr txBox="1"/>
          <p:nvPr/>
        </p:nvSpPr>
        <p:spPr>
          <a:xfrm>
            <a:off x="879800" y="10617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E1446D"/>
                </a:solidFill>
                <a:latin typeface="Rubik"/>
                <a:ea typeface="Rubik"/>
                <a:cs typeface="Rubik"/>
                <a:sym typeface="Rubik"/>
              </a:rPr>
              <a:t>Observación:</a:t>
            </a:r>
            <a:r>
              <a:rPr lang="es" sz="1600">
                <a:solidFill>
                  <a:srgbClr val="434343"/>
                </a:solidFill>
                <a:latin typeface="Rubik"/>
                <a:ea typeface="Rubik"/>
                <a:cs typeface="Rubik"/>
                <a:sym typeface="Rubik"/>
              </a:rPr>
              <a:t> si buscamos diferenciar cada documento por las palabras que lo componen, las palabras que están en todos ellos no aportan información.</a:t>
            </a:r>
            <a:endParaRPr sz="1600">
              <a:solidFill>
                <a:srgbClr val="434343"/>
              </a:solidFill>
              <a:latin typeface="Rubik"/>
              <a:ea typeface="Rubik"/>
              <a:cs typeface="Rubik"/>
              <a:sym typeface="Rubik"/>
            </a:endParaRPr>
          </a:p>
        </p:txBody>
      </p:sp>
      <p:sp>
        <p:nvSpPr>
          <p:cNvPr id="607" name="Google Shape;607;p107"/>
          <p:cNvSpPr txBox="1"/>
          <p:nvPr/>
        </p:nvSpPr>
        <p:spPr>
          <a:xfrm>
            <a:off x="879800" y="2242900"/>
            <a:ext cx="645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E1446D"/>
                </a:solidFill>
                <a:latin typeface="Rubik"/>
                <a:ea typeface="Rubik"/>
                <a:cs typeface="Rubik"/>
                <a:sym typeface="Rubik"/>
              </a:rPr>
              <a:t>Idea:</a:t>
            </a:r>
            <a:r>
              <a:rPr lang="es" sz="1600">
                <a:solidFill>
                  <a:srgbClr val="434343"/>
                </a:solidFill>
                <a:latin typeface="Rubik"/>
                <a:ea typeface="Rubik"/>
                <a:cs typeface="Rubik"/>
                <a:sym typeface="Rubik"/>
              </a:rPr>
              <a:t> hay que medir no sólo cuanto aparece una palabra en una instancia (documento), sino también qué tan frecuente es esa palabra en todo el corpus.</a:t>
            </a:r>
            <a:endParaRPr sz="1600">
              <a:solidFill>
                <a:srgbClr val="434343"/>
              </a:solidFill>
              <a:latin typeface="Rubik"/>
              <a:ea typeface="Rubik"/>
              <a:cs typeface="Rubik"/>
              <a:sym typeface="Rubik"/>
            </a:endParaRPr>
          </a:p>
        </p:txBody>
      </p:sp>
      <p:sp>
        <p:nvSpPr>
          <p:cNvPr id="608" name="Google Shape;608;p107"/>
          <p:cNvSpPr txBox="1"/>
          <p:nvPr/>
        </p:nvSpPr>
        <p:spPr>
          <a:xfrm>
            <a:off x="878550" y="3735550"/>
            <a:ext cx="7386900" cy="77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2400" u="none" cap="none" strike="noStrike">
                <a:solidFill>
                  <a:srgbClr val="FFFFFF"/>
                </a:solidFill>
                <a:latin typeface="Rubik"/>
                <a:ea typeface="Rubik"/>
                <a:cs typeface="Rubik"/>
                <a:sym typeface="Rubik"/>
              </a:rPr>
              <a:t>Term Frequency - Inverse Document Frequency</a:t>
            </a:r>
            <a:endParaRPr b="1" i="0" sz="2400" u="none" cap="none" strike="noStrike">
              <a:solidFill>
                <a:srgbClr val="FFFFFF"/>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rPr i="0" lang="es" sz="2400" u="none" cap="none" strike="noStrike">
                <a:solidFill>
                  <a:srgbClr val="E1446D"/>
                </a:solidFill>
                <a:latin typeface="Rubik"/>
                <a:ea typeface="Rubik"/>
                <a:cs typeface="Rubik"/>
                <a:sym typeface="Rubik"/>
              </a:rPr>
              <a:t>TF - IDF</a:t>
            </a:r>
            <a:endParaRPr i="0" sz="2400" u="none" cap="none" strike="noStrike">
              <a:solidFill>
                <a:srgbClr val="E1446D"/>
              </a:solidFill>
              <a:latin typeface="Rubik"/>
              <a:ea typeface="Rubik"/>
              <a:cs typeface="Rubik"/>
              <a:sym typeface="Rubi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12" name="Shape 612"/>
        <p:cNvGrpSpPr/>
        <p:nvPr/>
      </p:nvGrpSpPr>
      <p:grpSpPr>
        <a:xfrm>
          <a:off x="0" y="0"/>
          <a:ext cx="0" cy="0"/>
          <a:chOff x="0" y="0"/>
          <a:chExt cx="0" cy="0"/>
        </a:xfrm>
      </p:grpSpPr>
      <p:sp>
        <p:nvSpPr>
          <p:cNvPr id="613" name="Google Shape;613;p10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14" name="Google Shape;614;p108"/>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3000" u="none" cap="none" strike="noStrike">
                <a:solidFill>
                  <a:srgbClr val="E1446D"/>
                </a:solidFill>
                <a:latin typeface="Rubik"/>
                <a:ea typeface="Rubik"/>
                <a:cs typeface="Rubik"/>
                <a:sym typeface="Rubik"/>
              </a:rPr>
              <a:t>Term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Frecuencia de una palabra (</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 en una instancia o documento (</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grpSp>
        <p:nvGrpSpPr>
          <p:cNvPr id="615" name="Google Shape;615;p108"/>
          <p:cNvGrpSpPr/>
          <p:nvPr/>
        </p:nvGrpSpPr>
        <p:grpSpPr>
          <a:xfrm>
            <a:off x="1039500" y="2419325"/>
            <a:ext cx="7334575" cy="1302625"/>
            <a:chOff x="968300" y="2419350"/>
            <a:chExt cx="7334575" cy="1302625"/>
          </a:xfrm>
        </p:grpSpPr>
        <p:sp>
          <p:nvSpPr>
            <p:cNvPr id="616" name="Google Shape;616;p108"/>
            <p:cNvSpPr txBox="1"/>
            <p:nvPr/>
          </p:nvSpPr>
          <p:spPr>
            <a:xfrm>
              <a:off x="968300" y="25967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17" name="Google Shape;617;p108"/>
            <p:cNvSpPr txBox="1"/>
            <p:nvPr/>
          </p:nvSpPr>
          <p:spPr>
            <a:xfrm>
              <a:off x="3756675" y="2419350"/>
              <a:ext cx="45087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700" u="none" cap="none" strike="noStrike">
                  <a:solidFill>
                    <a:srgbClr val="000000"/>
                  </a:solidFill>
                  <a:latin typeface="Rubik"/>
                  <a:ea typeface="Rubik"/>
                  <a:cs typeface="Rubik"/>
                  <a:sym typeface="Rubik"/>
                </a:rPr>
                <a:t># de veces que el </a:t>
              </a:r>
              <a:r>
                <a:rPr i="1" lang="es" sz="1700" u="none" cap="none" strike="noStrike">
                  <a:solidFill>
                    <a:srgbClr val="000000"/>
                  </a:solidFill>
                  <a:latin typeface="Rubik"/>
                  <a:ea typeface="Rubik"/>
                  <a:cs typeface="Rubik"/>
                  <a:sym typeface="Rubik"/>
                </a:rPr>
                <a:t>term </a:t>
              </a:r>
              <a:r>
                <a:rPr i="0" lang="es" sz="1700" u="none" cap="none" strike="noStrike">
                  <a:solidFill>
                    <a:srgbClr val="000000"/>
                  </a:solidFill>
                  <a:latin typeface="Rubik"/>
                  <a:ea typeface="Rubik"/>
                  <a:cs typeface="Rubik"/>
                  <a:sym typeface="Rubik"/>
                </a:rPr>
                <a:t>aparece en el </a:t>
              </a:r>
              <a:r>
                <a:rPr i="1" lang="es" sz="1700" u="none" cap="none" strike="noStrike">
                  <a:solidFill>
                    <a:srgbClr val="000000"/>
                  </a:solidFill>
                  <a:latin typeface="Rubik"/>
                  <a:ea typeface="Rubik"/>
                  <a:cs typeface="Rubik"/>
                  <a:sym typeface="Rubik"/>
                </a:rPr>
                <a:t>doc</a:t>
              </a:r>
              <a:endParaRPr i="1" sz="1700" u="none" cap="none" strike="noStrike">
                <a:solidFill>
                  <a:srgbClr val="000000"/>
                </a:solidFill>
                <a:latin typeface="Rubik"/>
                <a:ea typeface="Rubik"/>
                <a:cs typeface="Rubik"/>
                <a:sym typeface="Rubik"/>
              </a:endParaRPr>
            </a:p>
          </p:txBody>
        </p:sp>
        <p:sp>
          <p:nvSpPr>
            <p:cNvPr id="618" name="Google Shape;618;p108"/>
            <p:cNvSpPr txBox="1"/>
            <p:nvPr/>
          </p:nvSpPr>
          <p:spPr>
            <a:xfrm>
              <a:off x="4061475" y="2833675"/>
              <a:ext cx="38376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 de </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s diferentes en el </a:t>
              </a:r>
              <a:r>
                <a:rPr i="1" lang="es" sz="1800" u="none" cap="none" strike="noStrike">
                  <a:solidFill>
                    <a:srgbClr val="000000"/>
                  </a:solidFill>
                  <a:latin typeface="Rubik"/>
                  <a:ea typeface="Rubik"/>
                  <a:cs typeface="Rubik"/>
                  <a:sym typeface="Rubik"/>
                </a:rPr>
                <a:t>doc</a:t>
              </a:r>
              <a:endParaRPr i="1" sz="1800" u="none" cap="none" strike="noStrike">
                <a:solidFill>
                  <a:srgbClr val="000000"/>
                </a:solidFill>
                <a:latin typeface="Rubik"/>
                <a:ea typeface="Rubik"/>
                <a:cs typeface="Rubik"/>
                <a:sym typeface="Rubik"/>
              </a:endParaRPr>
            </a:p>
          </p:txBody>
        </p:sp>
        <p:cxnSp>
          <p:nvCxnSpPr>
            <p:cNvPr id="619" name="Google Shape;619;p108"/>
            <p:cNvCxnSpPr>
              <a:stCxn id="617" idx="1"/>
            </p:cNvCxnSpPr>
            <p:nvPr/>
          </p:nvCxnSpPr>
          <p:spPr>
            <a:xfrm flipH="1" rot="10800000">
              <a:off x="3756675" y="2855400"/>
              <a:ext cx="4546200" cy="8100"/>
            </a:xfrm>
            <a:prstGeom prst="straightConnector1">
              <a:avLst/>
            </a:prstGeom>
            <a:noFill/>
            <a:ln cap="flat" cmpd="sng" w="28575">
              <a:solidFill>
                <a:schemeClr val="dk2"/>
              </a:solidFill>
              <a:prstDash val="solid"/>
              <a:round/>
              <a:headEnd len="sm" w="sm" type="none"/>
              <a:tailEnd len="sm" w="sm" type="none"/>
            </a:ln>
          </p:spPr>
        </p:cxnSp>
        <p:sp>
          <p:nvSpPr>
            <p:cNvPr id="620" name="Google Shape;620;p108"/>
            <p:cNvSpPr/>
            <p:nvPr/>
          </p:nvSpPr>
          <p:spPr>
            <a:xfrm>
              <a:off x="2930900" y="2736700"/>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24" name="Shape 624"/>
        <p:cNvGrpSpPr/>
        <p:nvPr/>
      </p:nvGrpSpPr>
      <p:grpSpPr>
        <a:xfrm>
          <a:off x="0" y="0"/>
          <a:ext cx="0" cy="0"/>
          <a:chOff x="0" y="0"/>
          <a:chExt cx="0" cy="0"/>
        </a:xfrm>
      </p:grpSpPr>
      <p:sp>
        <p:nvSpPr>
          <p:cNvPr id="625" name="Google Shape;625;p10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26" name="Google Shape;626;p109"/>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3000" u="none" cap="none" strike="noStrike">
                <a:solidFill>
                  <a:srgbClr val="E1446D"/>
                </a:solidFill>
                <a:latin typeface="Rubik"/>
                <a:ea typeface="Rubik"/>
                <a:cs typeface="Rubik"/>
                <a:sym typeface="Rubik"/>
              </a:rPr>
              <a:t>Term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Frecuencia de una palabra (</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 en una instancia o documento (</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grpSp>
        <p:nvGrpSpPr>
          <p:cNvPr id="627" name="Google Shape;627;p109"/>
          <p:cNvGrpSpPr/>
          <p:nvPr/>
        </p:nvGrpSpPr>
        <p:grpSpPr>
          <a:xfrm>
            <a:off x="1039500" y="2419325"/>
            <a:ext cx="7334575" cy="1302625"/>
            <a:chOff x="968300" y="2419350"/>
            <a:chExt cx="7334575" cy="1302625"/>
          </a:xfrm>
        </p:grpSpPr>
        <p:sp>
          <p:nvSpPr>
            <p:cNvPr id="628" name="Google Shape;628;p109"/>
            <p:cNvSpPr txBox="1"/>
            <p:nvPr/>
          </p:nvSpPr>
          <p:spPr>
            <a:xfrm>
              <a:off x="968300" y="25967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29" name="Google Shape;629;p109"/>
            <p:cNvSpPr txBox="1"/>
            <p:nvPr/>
          </p:nvSpPr>
          <p:spPr>
            <a:xfrm>
              <a:off x="3756675" y="2419350"/>
              <a:ext cx="45087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700" u="none" cap="none" strike="noStrike">
                  <a:solidFill>
                    <a:srgbClr val="000000"/>
                  </a:solidFill>
                  <a:latin typeface="Rubik"/>
                  <a:ea typeface="Rubik"/>
                  <a:cs typeface="Rubik"/>
                  <a:sym typeface="Rubik"/>
                </a:rPr>
                <a:t># de veces que el </a:t>
              </a:r>
              <a:r>
                <a:rPr i="1" lang="es" sz="1700" u="none" cap="none" strike="noStrike">
                  <a:solidFill>
                    <a:srgbClr val="000000"/>
                  </a:solidFill>
                  <a:latin typeface="Rubik"/>
                  <a:ea typeface="Rubik"/>
                  <a:cs typeface="Rubik"/>
                  <a:sym typeface="Rubik"/>
                </a:rPr>
                <a:t>term </a:t>
              </a:r>
              <a:r>
                <a:rPr i="0" lang="es" sz="1700" u="none" cap="none" strike="noStrike">
                  <a:solidFill>
                    <a:srgbClr val="000000"/>
                  </a:solidFill>
                  <a:latin typeface="Rubik"/>
                  <a:ea typeface="Rubik"/>
                  <a:cs typeface="Rubik"/>
                  <a:sym typeface="Rubik"/>
                </a:rPr>
                <a:t>aparece en el </a:t>
              </a:r>
              <a:r>
                <a:rPr i="1" lang="es" sz="1700" u="none" cap="none" strike="noStrike">
                  <a:solidFill>
                    <a:srgbClr val="000000"/>
                  </a:solidFill>
                  <a:latin typeface="Rubik"/>
                  <a:ea typeface="Rubik"/>
                  <a:cs typeface="Rubik"/>
                  <a:sym typeface="Rubik"/>
                </a:rPr>
                <a:t>doc</a:t>
              </a:r>
              <a:endParaRPr i="1" sz="1700" u="none" cap="none" strike="noStrike">
                <a:solidFill>
                  <a:srgbClr val="000000"/>
                </a:solidFill>
                <a:latin typeface="Rubik"/>
                <a:ea typeface="Rubik"/>
                <a:cs typeface="Rubik"/>
                <a:sym typeface="Rubik"/>
              </a:endParaRPr>
            </a:p>
          </p:txBody>
        </p:sp>
        <p:sp>
          <p:nvSpPr>
            <p:cNvPr id="630" name="Google Shape;630;p109"/>
            <p:cNvSpPr txBox="1"/>
            <p:nvPr/>
          </p:nvSpPr>
          <p:spPr>
            <a:xfrm>
              <a:off x="4061475" y="2833675"/>
              <a:ext cx="38376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 de </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s diferentes en el </a:t>
              </a:r>
              <a:r>
                <a:rPr i="1" lang="es" sz="1800" u="none" cap="none" strike="noStrike">
                  <a:solidFill>
                    <a:srgbClr val="000000"/>
                  </a:solidFill>
                  <a:latin typeface="Rubik"/>
                  <a:ea typeface="Rubik"/>
                  <a:cs typeface="Rubik"/>
                  <a:sym typeface="Rubik"/>
                </a:rPr>
                <a:t>doc</a:t>
              </a:r>
              <a:endParaRPr i="1" sz="1800" u="none" cap="none" strike="noStrike">
                <a:solidFill>
                  <a:srgbClr val="000000"/>
                </a:solidFill>
                <a:latin typeface="Rubik"/>
                <a:ea typeface="Rubik"/>
                <a:cs typeface="Rubik"/>
                <a:sym typeface="Rubik"/>
              </a:endParaRPr>
            </a:p>
          </p:txBody>
        </p:sp>
        <p:cxnSp>
          <p:nvCxnSpPr>
            <p:cNvPr id="631" name="Google Shape;631;p109"/>
            <p:cNvCxnSpPr>
              <a:stCxn id="629" idx="1"/>
            </p:cNvCxnSpPr>
            <p:nvPr/>
          </p:nvCxnSpPr>
          <p:spPr>
            <a:xfrm flipH="1" rot="10800000">
              <a:off x="3756675" y="2855400"/>
              <a:ext cx="4546200" cy="8100"/>
            </a:xfrm>
            <a:prstGeom prst="straightConnector1">
              <a:avLst/>
            </a:prstGeom>
            <a:noFill/>
            <a:ln cap="flat" cmpd="sng" w="28575">
              <a:solidFill>
                <a:schemeClr val="dk2"/>
              </a:solidFill>
              <a:prstDash val="solid"/>
              <a:round/>
              <a:headEnd len="sm" w="sm" type="none"/>
              <a:tailEnd len="sm" w="sm" type="none"/>
            </a:ln>
          </p:spPr>
        </p:cxnSp>
        <p:sp>
          <p:nvSpPr>
            <p:cNvPr id="632" name="Google Shape;632;p109"/>
            <p:cNvSpPr/>
            <p:nvPr/>
          </p:nvSpPr>
          <p:spPr>
            <a:xfrm>
              <a:off x="2930900" y="2736700"/>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grpSp>
      <p:sp>
        <p:nvSpPr>
          <p:cNvPr id="633" name="Google Shape;633;p109"/>
          <p:cNvSpPr txBox="1"/>
          <p:nvPr/>
        </p:nvSpPr>
        <p:spPr>
          <a:xfrm>
            <a:off x="899775" y="3678675"/>
            <a:ext cx="3837600" cy="5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Ejemplo en un documento:</a:t>
            </a:r>
            <a:endParaRPr i="1" sz="1800" u="none" cap="none" strike="noStrike">
              <a:solidFill>
                <a:srgbClr val="000000"/>
              </a:solidFill>
              <a:latin typeface="Rubik"/>
              <a:ea typeface="Rubik"/>
              <a:cs typeface="Rubik"/>
              <a:sym typeface="Rubik"/>
            </a:endParaRPr>
          </a:p>
        </p:txBody>
      </p:sp>
      <p:pic>
        <p:nvPicPr>
          <p:cNvPr id="634" name="Google Shape;634;p109"/>
          <p:cNvPicPr preferRelativeResize="0"/>
          <p:nvPr/>
        </p:nvPicPr>
        <p:blipFill rotWithShape="1">
          <a:blip r:embed="rId3">
            <a:alphaModFix/>
          </a:blip>
          <a:srcRect b="0" l="0" r="0" t="0"/>
          <a:stretch/>
        </p:blipFill>
        <p:spPr>
          <a:xfrm>
            <a:off x="899775" y="4196175"/>
            <a:ext cx="7626701" cy="6310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8" name="Shape 638"/>
        <p:cNvGrpSpPr/>
        <p:nvPr/>
      </p:nvGrpSpPr>
      <p:grpSpPr>
        <a:xfrm>
          <a:off x="0" y="0"/>
          <a:ext cx="0" cy="0"/>
          <a:chOff x="0" y="0"/>
          <a:chExt cx="0" cy="0"/>
        </a:xfrm>
      </p:grpSpPr>
      <p:sp>
        <p:nvSpPr>
          <p:cNvPr id="639" name="Google Shape;639;p11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40" name="Google Shape;640;p110"/>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3000">
                <a:solidFill>
                  <a:srgbClr val="E1446D"/>
                </a:solidFill>
                <a:latin typeface="Rubik"/>
                <a:ea typeface="Rubik"/>
                <a:cs typeface="Rubik"/>
                <a:sym typeface="Rubik"/>
              </a:rPr>
              <a:t>Document</a:t>
            </a:r>
            <a:r>
              <a:rPr b="1" i="0" lang="es" sz="3000" u="none" cap="none" strike="noStrike">
                <a:solidFill>
                  <a:srgbClr val="E1446D"/>
                </a:solidFill>
                <a:latin typeface="Rubik"/>
                <a:ea typeface="Rubik"/>
                <a:cs typeface="Rubik"/>
                <a:sym typeface="Rubik"/>
              </a:rPr>
              <a:t>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lang="es" sz="1600">
                <a:latin typeface="Rubik"/>
                <a:ea typeface="Rubik"/>
                <a:cs typeface="Rubik"/>
                <a:sym typeface="Rubik"/>
              </a:rPr>
              <a:t>Fracción de todos los documentos en nuestro corpus que contienen el término.</a:t>
            </a:r>
            <a:endParaRPr sz="1600">
              <a:latin typeface="Rubik"/>
              <a:ea typeface="Rubik"/>
              <a:cs typeface="Rubik"/>
              <a:sym typeface="Rubik"/>
            </a:endParaRPr>
          </a:p>
        </p:txBody>
      </p:sp>
      <p:cxnSp>
        <p:nvCxnSpPr>
          <p:cNvPr id="641" name="Google Shape;641;p110"/>
          <p:cNvCxnSpPr>
            <a:stCxn id="642" idx="1"/>
          </p:cNvCxnSpPr>
          <p:nvPr/>
        </p:nvCxnSpPr>
        <p:spPr>
          <a:xfrm flipH="1" rot="10800000">
            <a:off x="3827875" y="2855375"/>
            <a:ext cx="4546200" cy="8100"/>
          </a:xfrm>
          <a:prstGeom prst="straightConnector1">
            <a:avLst/>
          </a:prstGeom>
          <a:noFill/>
          <a:ln cap="flat" cmpd="sng" w="28575">
            <a:solidFill>
              <a:schemeClr val="dk2"/>
            </a:solidFill>
            <a:prstDash val="solid"/>
            <a:round/>
            <a:headEnd len="sm" w="sm" type="none"/>
            <a:tailEnd len="sm" w="sm" type="none"/>
          </a:ln>
        </p:spPr>
      </p:cxnSp>
      <p:sp>
        <p:nvSpPr>
          <p:cNvPr id="643" name="Google Shape;643;p110"/>
          <p:cNvSpPr/>
          <p:nvPr/>
        </p:nvSpPr>
        <p:spPr>
          <a:xfrm>
            <a:off x="3002100" y="2736675"/>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644" name="Google Shape;644;p110"/>
          <p:cNvSpPr txBox="1"/>
          <p:nvPr/>
        </p:nvSpPr>
        <p:spPr>
          <a:xfrm>
            <a:off x="899775" y="3678675"/>
            <a:ext cx="3837600" cy="5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Ejemplo en un documento:</a:t>
            </a:r>
            <a:endParaRPr i="1" sz="1800" u="none" cap="none" strike="noStrike">
              <a:solidFill>
                <a:srgbClr val="000000"/>
              </a:solidFill>
              <a:latin typeface="Rubik"/>
              <a:ea typeface="Rubik"/>
              <a:cs typeface="Rubik"/>
              <a:sym typeface="Rubik"/>
            </a:endParaRPr>
          </a:p>
        </p:txBody>
      </p:sp>
      <p:pic>
        <p:nvPicPr>
          <p:cNvPr id="645" name="Google Shape;645;p110"/>
          <p:cNvPicPr preferRelativeResize="0"/>
          <p:nvPr/>
        </p:nvPicPr>
        <p:blipFill rotWithShape="1">
          <a:blip r:embed="rId3">
            <a:alphaModFix/>
          </a:blip>
          <a:srcRect b="0" l="0" r="0" t="0"/>
          <a:stretch/>
        </p:blipFill>
        <p:spPr>
          <a:xfrm>
            <a:off x="899775" y="4196175"/>
            <a:ext cx="7626701" cy="631049"/>
          </a:xfrm>
          <a:prstGeom prst="rect">
            <a:avLst/>
          </a:prstGeom>
          <a:noFill/>
          <a:ln>
            <a:noFill/>
          </a:ln>
        </p:spPr>
      </p:pic>
      <p:sp>
        <p:nvSpPr>
          <p:cNvPr id="646" name="Google Shape;646;p110"/>
          <p:cNvSpPr txBox="1"/>
          <p:nvPr/>
        </p:nvSpPr>
        <p:spPr>
          <a:xfrm>
            <a:off x="795675" y="2600663"/>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47" name="Google Shape;647;p110"/>
          <p:cNvSpPr txBox="1"/>
          <p:nvPr/>
        </p:nvSpPr>
        <p:spPr>
          <a:xfrm>
            <a:off x="4213875" y="2367725"/>
            <a:ext cx="3485400" cy="88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 de </a:t>
            </a:r>
            <a:r>
              <a:rPr i="1" lang="es" sz="1800" u="none" cap="none" strike="noStrike">
                <a:solidFill>
                  <a:schemeClr val="dk1"/>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s que contienen </a:t>
            </a:r>
            <a:r>
              <a:rPr i="1" lang="es" sz="1800" u="none" cap="none" strike="noStrike">
                <a:solidFill>
                  <a:srgbClr val="000000"/>
                </a:solidFill>
                <a:latin typeface="Rubik"/>
                <a:ea typeface="Rubik"/>
                <a:cs typeface="Rubik"/>
                <a:sym typeface="Rubik"/>
              </a:rPr>
              <a:t>term</a:t>
            </a:r>
            <a:endParaRPr i="1" sz="1800" u="none" cap="none" strike="noStrike">
              <a:solidFill>
                <a:srgbClr val="000000"/>
              </a:solidFill>
              <a:latin typeface="Rubik"/>
              <a:ea typeface="Rubik"/>
              <a:cs typeface="Rubik"/>
              <a:sym typeface="Rubik"/>
            </a:endParaRPr>
          </a:p>
        </p:txBody>
      </p:sp>
      <p:sp>
        <p:nvSpPr>
          <p:cNvPr id="648" name="Google Shape;648;p110"/>
          <p:cNvSpPr txBox="1"/>
          <p:nvPr/>
        </p:nvSpPr>
        <p:spPr>
          <a:xfrm>
            <a:off x="4213875" y="2974275"/>
            <a:ext cx="34854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 total de </a:t>
            </a:r>
            <a:r>
              <a:rPr i="1" lang="es" sz="1800" u="none" cap="none" strike="noStrike">
                <a:solidFill>
                  <a:srgbClr val="000000"/>
                </a:solidFill>
                <a:latin typeface="Rubik"/>
                <a:ea typeface="Rubik"/>
                <a:cs typeface="Rubik"/>
                <a:sym typeface="Rubik"/>
              </a:rPr>
              <a:t>doc</a:t>
            </a:r>
            <a:r>
              <a:rPr i="0" lang="es" sz="1800" u="none" cap="none" strike="noStrike">
                <a:solidFill>
                  <a:schemeClr val="dk1"/>
                </a:solidFill>
                <a:latin typeface="Rubik"/>
                <a:ea typeface="Rubik"/>
                <a:cs typeface="Rubik"/>
                <a:sym typeface="Rubik"/>
              </a:rPr>
              <a:t>s</a:t>
            </a:r>
            <a:endParaRPr i="1" sz="1800" u="none" cap="none" strike="noStrike">
              <a:solidFill>
                <a:srgbClr val="000000"/>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52" name="Shape 652"/>
        <p:cNvGrpSpPr/>
        <p:nvPr/>
      </p:nvGrpSpPr>
      <p:grpSpPr>
        <a:xfrm>
          <a:off x="0" y="0"/>
          <a:ext cx="0" cy="0"/>
          <a:chOff x="0" y="0"/>
          <a:chExt cx="0" cy="0"/>
        </a:xfrm>
      </p:grpSpPr>
      <p:sp>
        <p:nvSpPr>
          <p:cNvPr id="653" name="Google Shape;653;p11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54" name="Google Shape;654;p111"/>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3000">
                <a:solidFill>
                  <a:srgbClr val="E1446D"/>
                </a:solidFill>
                <a:latin typeface="Rubik"/>
                <a:ea typeface="Rubik"/>
                <a:cs typeface="Rubik"/>
                <a:sym typeface="Rubik"/>
              </a:rPr>
              <a:t>Inverse Document</a:t>
            </a:r>
            <a:r>
              <a:rPr b="1" i="0" lang="es" sz="3000" u="none" cap="none" strike="noStrike">
                <a:solidFill>
                  <a:srgbClr val="E1446D"/>
                </a:solidFill>
                <a:latin typeface="Rubik"/>
                <a:ea typeface="Rubik"/>
                <a:cs typeface="Rubik"/>
                <a:sym typeface="Rubik"/>
              </a:rPr>
              <a:t>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lang="es" sz="1600">
                <a:latin typeface="Rubik"/>
                <a:ea typeface="Rubik"/>
                <a:cs typeface="Rubik"/>
                <a:sym typeface="Rubik"/>
              </a:rPr>
              <a:t>Logaritmo inversa de DF.</a:t>
            </a:r>
            <a:endParaRPr sz="1600">
              <a:latin typeface="Rubik"/>
              <a:ea typeface="Rubik"/>
              <a:cs typeface="Rubik"/>
              <a:sym typeface="Rubik"/>
            </a:endParaRPr>
          </a:p>
        </p:txBody>
      </p:sp>
      <p:cxnSp>
        <p:nvCxnSpPr>
          <p:cNvPr id="655" name="Google Shape;655;p111"/>
          <p:cNvCxnSpPr/>
          <p:nvPr/>
        </p:nvCxnSpPr>
        <p:spPr>
          <a:xfrm>
            <a:off x="4818475" y="2863475"/>
            <a:ext cx="2877900" cy="0"/>
          </a:xfrm>
          <a:prstGeom prst="straightConnector1">
            <a:avLst/>
          </a:prstGeom>
          <a:noFill/>
          <a:ln cap="flat" cmpd="sng" w="28575">
            <a:solidFill>
              <a:schemeClr val="dk2"/>
            </a:solidFill>
            <a:prstDash val="solid"/>
            <a:round/>
            <a:headEnd len="sm" w="sm" type="none"/>
            <a:tailEnd len="sm" w="sm" type="none"/>
          </a:ln>
        </p:spPr>
      </p:cxnSp>
      <p:sp>
        <p:nvSpPr>
          <p:cNvPr id="656" name="Google Shape;656;p111"/>
          <p:cNvSpPr/>
          <p:nvPr/>
        </p:nvSpPr>
        <p:spPr>
          <a:xfrm>
            <a:off x="3002100" y="2736675"/>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657" name="Google Shape;657;p111"/>
          <p:cNvSpPr txBox="1"/>
          <p:nvPr/>
        </p:nvSpPr>
        <p:spPr>
          <a:xfrm>
            <a:off x="899775" y="4043800"/>
            <a:ext cx="7077900" cy="5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 sz="1800">
                <a:latin typeface="Rubik"/>
                <a:ea typeface="Rubik"/>
                <a:cs typeface="Rubik"/>
                <a:sym typeface="Rubik"/>
              </a:rPr>
              <a:t>Ejemplo: si está en todos los docs log(N/N) = log(1) = 0</a:t>
            </a:r>
            <a:endParaRPr sz="1800">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sz="1800">
              <a:latin typeface="Rubik"/>
              <a:ea typeface="Rubik"/>
              <a:cs typeface="Rubik"/>
              <a:sym typeface="Rubik"/>
            </a:endParaRPr>
          </a:p>
        </p:txBody>
      </p:sp>
      <p:sp>
        <p:nvSpPr>
          <p:cNvPr id="658" name="Google Shape;658;p111"/>
          <p:cNvSpPr txBox="1"/>
          <p:nvPr/>
        </p:nvSpPr>
        <p:spPr>
          <a:xfrm>
            <a:off x="795675" y="2600663"/>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59" name="Google Shape;659;p111"/>
          <p:cNvSpPr txBox="1"/>
          <p:nvPr/>
        </p:nvSpPr>
        <p:spPr>
          <a:xfrm>
            <a:off x="3731300" y="2549663"/>
            <a:ext cx="45243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s" sz="2400"/>
              <a:t>L</a:t>
            </a:r>
            <a:r>
              <a:rPr b="0" i="0" lang="es" sz="2400" u="none" cap="none" strike="noStrike">
                <a:solidFill>
                  <a:srgbClr val="000000"/>
                </a:solidFill>
                <a:latin typeface="Arial"/>
                <a:ea typeface="Arial"/>
                <a:cs typeface="Arial"/>
                <a:sym typeface="Arial"/>
              </a:rPr>
              <a:t>og (                                         )</a:t>
            </a:r>
            <a:endParaRPr b="0" i="1" sz="2400" u="none" cap="none" strike="noStrike">
              <a:solidFill>
                <a:srgbClr val="000000"/>
              </a:solidFill>
              <a:latin typeface="Arial"/>
              <a:ea typeface="Arial"/>
              <a:cs typeface="Arial"/>
              <a:sym typeface="Arial"/>
            </a:endParaRPr>
          </a:p>
        </p:txBody>
      </p:sp>
      <p:sp>
        <p:nvSpPr>
          <p:cNvPr id="660" name="Google Shape;660;p111"/>
          <p:cNvSpPr txBox="1"/>
          <p:nvPr/>
        </p:nvSpPr>
        <p:spPr>
          <a:xfrm>
            <a:off x="4576575" y="2774838"/>
            <a:ext cx="3275100" cy="43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 de </a:t>
            </a:r>
            <a:r>
              <a:rPr b="0" i="1" lang="es" sz="1800" u="none" cap="none" strike="noStrike">
                <a:solidFill>
                  <a:schemeClr val="dk1"/>
                </a:solidFill>
                <a:latin typeface="Arial"/>
                <a:ea typeface="Arial"/>
                <a:cs typeface="Arial"/>
                <a:sym typeface="Arial"/>
              </a:rPr>
              <a:t>doc</a:t>
            </a:r>
            <a:r>
              <a:rPr b="0" i="0" lang="es" sz="1800" u="none" cap="none" strike="noStrike">
                <a:solidFill>
                  <a:srgbClr val="000000"/>
                </a:solidFill>
                <a:latin typeface="Arial"/>
                <a:ea typeface="Arial"/>
                <a:cs typeface="Arial"/>
                <a:sym typeface="Arial"/>
              </a:rPr>
              <a:t>s que contienen </a:t>
            </a:r>
            <a:r>
              <a:rPr b="0" i="1" lang="es" sz="1800" u="none" cap="none" strike="noStrike">
                <a:solidFill>
                  <a:srgbClr val="000000"/>
                </a:solidFill>
                <a:latin typeface="Arial"/>
                <a:ea typeface="Arial"/>
                <a:cs typeface="Arial"/>
                <a:sym typeface="Arial"/>
              </a:rPr>
              <a:t>term</a:t>
            </a:r>
            <a:endParaRPr b="0" i="1" sz="1800" u="none" cap="none" strike="noStrike">
              <a:solidFill>
                <a:srgbClr val="000000"/>
              </a:solidFill>
              <a:latin typeface="Arial"/>
              <a:ea typeface="Arial"/>
              <a:cs typeface="Arial"/>
              <a:sym typeface="Arial"/>
            </a:endParaRPr>
          </a:p>
        </p:txBody>
      </p:sp>
      <p:sp>
        <p:nvSpPr>
          <p:cNvPr id="661" name="Google Shape;661;p111"/>
          <p:cNvSpPr txBox="1"/>
          <p:nvPr/>
        </p:nvSpPr>
        <p:spPr>
          <a:xfrm>
            <a:off x="4576575" y="2409738"/>
            <a:ext cx="32751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 total de </a:t>
            </a:r>
            <a:r>
              <a:rPr b="0" i="1" lang="es" sz="1800" u="none" cap="none" strike="noStrike">
                <a:solidFill>
                  <a:srgbClr val="000000"/>
                </a:solidFill>
                <a:latin typeface="Arial"/>
                <a:ea typeface="Arial"/>
                <a:cs typeface="Arial"/>
                <a:sym typeface="Arial"/>
              </a:rPr>
              <a:t>doc</a:t>
            </a:r>
            <a:r>
              <a:rPr b="0" i="0" lang="es" sz="1800" u="none" cap="none" strike="noStrike">
                <a:solidFill>
                  <a:schemeClr val="dk1"/>
                </a:solidFill>
                <a:latin typeface="Arial"/>
                <a:ea typeface="Arial"/>
                <a:cs typeface="Arial"/>
                <a:sym typeface="Arial"/>
              </a:rPr>
              <a:t>s</a:t>
            </a:r>
            <a:endParaRPr b="0" i="1" sz="18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65" name="Shape 665"/>
        <p:cNvGrpSpPr/>
        <p:nvPr/>
      </p:nvGrpSpPr>
      <p:grpSpPr>
        <a:xfrm>
          <a:off x="0" y="0"/>
          <a:ext cx="0" cy="0"/>
          <a:chOff x="0" y="0"/>
          <a:chExt cx="0" cy="0"/>
        </a:xfrm>
      </p:grpSpPr>
      <p:sp>
        <p:nvSpPr>
          <p:cNvPr id="666" name="Google Shape;666;p11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67" name="Google Shape;667;p112"/>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3000">
                <a:solidFill>
                  <a:srgbClr val="E1446D"/>
                </a:solidFill>
                <a:latin typeface="Rubik"/>
                <a:ea typeface="Rubik"/>
                <a:cs typeface="Rubik"/>
                <a:sym typeface="Rubik"/>
              </a:rPr>
              <a:t>Inverse Document</a:t>
            </a:r>
            <a:r>
              <a:rPr b="1" i="0" lang="es" sz="3000" u="none" cap="none" strike="noStrike">
                <a:solidFill>
                  <a:srgbClr val="E1446D"/>
                </a:solidFill>
                <a:latin typeface="Rubik"/>
                <a:ea typeface="Rubik"/>
                <a:cs typeface="Rubik"/>
                <a:sym typeface="Rubik"/>
              </a:rPr>
              <a:t>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lang="es" sz="2000">
                <a:latin typeface="Rubik"/>
                <a:ea typeface="Rubik"/>
                <a:cs typeface="Rubik"/>
                <a:sym typeface="Rubik"/>
              </a:rPr>
              <a:t>Producto del valor de TF por el de IDF.</a:t>
            </a:r>
            <a:endParaRPr sz="2000">
              <a:latin typeface="Rubik"/>
              <a:ea typeface="Rubik"/>
              <a:cs typeface="Rubik"/>
              <a:sym typeface="Rubik"/>
            </a:endParaRPr>
          </a:p>
        </p:txBody>
      </p:sp>
      <p:grpSp>
        <p:nvGrpSpPr>
          <p:cNvPr id="668" name="Google Shape;668;p112"/>
          <p:cNvGrpSpPr/>
          <p:nvPr/>
        </p:nvGrpSpPr>
        <p:grpSpPr>
          <a:xfrm>
            <a:off x="689800" y="2424450"/>
            <a:ext cx="7705000" cy="517500"/>
            <a:chOff x="689800" y="2139550"/>
            <a:chExt cx="7705000" cy="517500"/>
          </a:xfrm>
        </p:grpSpPr>
        <p:sp>
          <p:nvSpPr>
            <p:cNvPr id="669" name="Google Shape;669;p112"/>
            <p:cNvSpPr txBox="1"/>
            <p:nvPr/>
          </p:nvSpPr>
          <p:spPr>
            <a:xfrm>
              <a:off x="689800" y="2139550"/>
              <a:ext cx="30033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TF-IDF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70" name="Google Shape;670;p112"/>
            <p:cNvSpPr/>
            <p:nvPr/>
          </p:nvSpPr>
          <p:spPr>
            <a:xfrm>
              <a:off x="3769100" y="2279500"/>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671" name="Google Shape;671;p112"/>
            <p:cNvSpPr txBox="1"/>
            <p:nvPr/>
          </p:nvSpPr>
          <p:spPr>
            <a:xfrm>
              <a:off x="4081275" y="21395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72" name="Google Shape;672;p112"/>
            <p:cNvSpPr txBox="1"/>
            <p:nvPr/>
          </p:nvSpPr>
          <p:spPr>
            <a:xfrm>
              <a:off x="6279800" y="21395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IDF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73" name="Google Shape;673;p112"/>
            <p:cNvSpPr txBox="1"/>
            <p:nvPr/>
          </p:nvSpPr>
          <p:spPr>
            <a:xfrm>
              <a:off x="5949500" y="2139550"/>
              <a:ext cx="364500" cy="5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X</a:t>
              </a:r>
              <a:endParaRPr i="0" sz="1800" u="none" cap="none" strike="noStrike">
                <a:solidFill>
                  <a:srgbClr val="000000"/>
                </a:solidFill>
                <a:latin typeface="Rubik"/>
                <a:ea typeface="Rubik"/>
                <a:cs typeface="Rubik"/>
                <a:sym typeface="Rubik"/>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77" name="Shape 677"/>
        <p:cNvGrpSpPr/>
        <p:nvPr/>
      </p:nvGrpSpPr>
      <p:grpSpPr>
        <a:xfrm>
          <a:off x="0" y="0"/>
          <a:ext cx="0" cy="0"/>
          <a:chOff x="0" y="0"/>
          <a:chExt cx="0" cy="0"/>
        </a:xfrm>
      </p:grpSpPr>
      <p:sp>
        <p:nvSpPr>
          <p:cNvPr id="678" name="Google Shape;678;p11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Vectorizar</a:t>
            </a:r>
            <a:r>
              <a:rPr b="1" lang="es" sz="2800">
                <a:solidFill>
                  <a:srgbClr val="E1446D"/>
                </a:solidFill>
                <a:latin typeface="Rubik"/>
                <a:ea typeface="Rubik"/>
                <a:cs typeface="Rubik"/>
                <a:sym typeface="Rubik"/>
              </a:rPr>
              <a:t> · TF - IDF</a:t>
            </a:r>
            <a:endParaRPr b="1" sz="2800">
              <a:solidFill>
                <a:srgbClr val="E1446D"/>
              </a:solidFill>
              <a:latin typeface="Rubik"/>
              <a:ea typeface="Rubik"/>
              <a:cs typeface="Rubik"/>
              <a:sym typeface="Rubik"/>
            </a:endParaRPr>
          </a:p>
        </p:txBody>
      </p:sp>
      <p:sp>
        <p:nvSpPr>
          <p:cNvPr id="679" name="Google Shape;679;p113"/>
          <p:cNvSpPr txBox="1"/>
          <p:nvPr/>
        </p:nvSpPr>
        <p:spPr>
          <a:xfrm>
            <a:off x="949750" y="1170500"/>
            <a:ext cx="8017500" cy="7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3000">
                <a:solidFill>
                  <a:srgbClr val="E1446D"/>
                </a:solidFill>
                <a:latin typeface="Rubik"/>
                <a:ea typeface="Rubik"/>
                <a:cs typeface="Rubik"/>
                <a:sym typeface="Rubik"/>
              </a:rPr>
              <a:t>Inverse Document</a:t>
            </a:r>
            <a:r>
              <a:rPr b="1" i="0" lang="es" sz="3000" u="none" cap="none" strike="noStrike">
                <a:solidFill>
                  <a:srgbClr val="E1446D"/>
                </a:solidFill>
                <a:latin typeface="Rubik"/>
                <a:ea typeface="Rubik"/>
                <a:cs typeface="Rubik"/>
                <a:sym typeface="Rubik"/>
              </a:rPr>
              <a:t> Frequency</a:t>
            </a:r>
            <a:endParaRPr b="1" sz="3000">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lang="es" sz="2000">
                <a:latin typeface="Rubik"/>
                <a:ea typeface="Rubik"/>
                <a:cs typeface="Rubik"/>
                <a:sym typeface="Rubik"/>
              </a:rPr>
              <a:t>Producto del valor de TF por el de IDF.</a:t>
            </a:r>
            <a:endParaRPr sz="2000">
              <a:latin typeface="Rubik"/>
              <a:ea typeface="Rubik"/>
              <a:cs typeface="Rubik"/>
              <a:sym typeface="Rubik"/>
            </a:endParaRPr>
          </a:p>
        </p:txBody>
      </p:sp>
      <p:grpSp>
        <p:nvGrpSpPr>
          <p:cNvPr id="680" name="Google Shape;680;p113"/>
          <p:cNvGrpSpPr/>
          <p:nvPr/>
        </p:nvGrpSpPr>
        <p:grpSpPr>
          <a:xfrm>
            <a:off x="689800" y="2424450"/>
            <a:ext cx="7705000" cy="517500"/>
            <a:chOff x="689800" y="2139550"/>
            <a:chExt cx="7705000" cy="517500"/>
          </a:xfrm>
        </p:grpSpPr>
        <p:sp>
          <p:nvSpPr>
            <p:cNvPr id="681" name="Google Shape;681;p113"/>
            <p:cNvSpPr txBox="1"/>
            <p:nvPr/>
          </p:nvSpPr>
          <p:spPr>
            <a:xfrm>
              <a:off x="689800" y="2139550"/>
              <a:ext cx="30033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TF-IDF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82" name="Google Shape;682;p113"/>
            <p:cNvSpPr/>
            <p:nvPr/>
          </p:nvSpPr>
          <p:spPr>
            <a:xfrm>
              <a:off x="3769100" y="2279500"/>
              <a:ext cx="419400" cy="237600"/>
            </a:xfrm>
            <a:prstGeom prst="mathEqual">
              <a:avLst>
                <a:gd fmla="val 23520" name="adj1"/>
                <a:gd fmla="val 11760" name="adj2"/>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683" name="Google Shape;683;p113"/>
            <p:cNvSpPr txBox="1"/>
            <p:nvPr/>
          </p:nvSpPr>
          <p:spPr>
            <a:xfrm>
              <a:off x="4081275" y="21395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TF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doc</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84" name="Google Shape;684;p113"/>
            <p:cNvSpPr txBox="1"/>
            <p:nvPr/>
          </p:nvSpPr>
          <p:spPr>
            <a:xfrm>
              <a:off x="6279800" y="2139550"/>
              <a:ext cx="2115000" cy="51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Rubik"/>
                  <a:ea typeface="Rubik"/>
                  <a:cs typeface="Rubik"/>
                  <a:sym typeface="Rubik"/>
                </a:rPr>
                <a:t>IDF</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term</a:t>
              </a:r>
              <a:r>
                <a:rPr i="0" lang="es" sz="1800" u="none" cap="none" strike="noStrike">
                  <a:solidFill>
                    <a:srgbClr val="000000"/>
                  </a:solidFill>
                  <a:latin typeface="Rubik"/>
                  <a:ea typeface="Rubik"/>
                  <a:cs typeface="Rubik"/>
                  <a:sym typeface="Rubik"/>
                </a:rPr>
                <a:t>,</a:t>
              </a:r>
              <a:r>
                <a:rPr i="1" lang="es" sz="1800" u="none" cap="none" strike="noStrike">
                  <a:solidFill>
                    <a:srgbClr val="000000"/>
                  </a:solidFill>
                  <a:latin typeface="Rubik"/>
                  <a:ea typeface="Rubik"/>
                  <a:cs typeface="Rubik"/>
                  <a:sym typeface="Rubik"/>
                </a:rPr>
                <a:t>corpus</a:t>
              </a:r>
              <a:r>
                <a:rPr i="0" lang="es" sz="1800" u="none" cap="none" strike="noStrike">
                  <a:solidFill>
                    <a:srgbClr val="000000"/>
                  </a:solidFill>
                  <a:latin typeface="Rubik"/>
                  <a:ea typeface="Rubik"/>
                  <a:cs typeface="Rubik"/>
                  <a:sym typeface="Rubik"/>
                </a:rPr>
                <a:t>)</a:t>
              </a:r>
              <a:endParaRPr i="0" sz="1800" u="none" cap="none" strike="noStrike">
                <a:solidFill>
                  <a:srgbClr val="000000"/>
                </a:solidFill>
                <a:latin typeface="Rubik"/>
                <a:ea typeface="Rubik"/>
                <a:cs typeface="Rubik"/>
                <a:sym typeface="Rubik"/>
              </a:endParaRPr>
            </a:p>
          </p:txBody>
        </p:sp>
        <p:sp>
          <p:nvSpPr>
            <p:cNvPr id="685" name="Google Shape;685;p113"/>
            <p:cNvSpPr txBox="1"/>
            <p:nvPr/>
          </p:nvSpPr>
          <p:spPr>
            <a:xfrm>
              <a:off x="5949500" y="2139550"/>
              <a:ext cx="364500" cy="5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X</a:t>
              </a:r>
              <a:endParaRPr i="0" sz="1800" u="none" cap="none" strike="noStrike">
                <a:solidFill>
                  <a:srgbClr val="000000"/>
                </a:solidFill>
                <a:latin typeface="Rubik"/>
                <a:ea typeface="Rubik"/>
                <a:cs typeface="Rubik"/>
                <a:sym typeface="Rubik"/>
              </a:endParaRPr>
            </a:p>
          </p:txBody>
        </p:sp>
      </p:grpSp>
      <p:sp>
        <p:nvSpPr>
          <p:cNvPr id="686" name="Google Shape;686;p113"/>
          <p:cNvSpPr txBox="1"/>
          <p:nvPr/>
        </p:nvSpPr>
        <p:spPr>
          <a:xfrm>
            <a:off x="808800" y="3131100"/>
            <a:ext cx="7526400" cy="7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600" u="none" cap="none" strike="noStrike">
                <a:solidFill>
                  <a:srgbClr val="000000"/>
                </a:solidFill>
                <a:latin typeface="Rubik"/>
                <a:ea typeface="Rubik"/>
                <a:cs typeface="Rubik"/>
                <a:sym typeface="Rubik"/>
              </a:rPr>
              <a:t>Cada palabra tiene un valor asociado en cada documento, con esto formamos nuestro vector (no necesariamente serán valores enteros):</a:t>
            </a:r>
            <a:endParaRPr i="1" sz="1600" u="none" cap="none" strike="noStrike">
              <a:solidFill>
                <a:srgbClr val="000000"/>
              </a:solidFill>
              <a:latin typeface="Rubik"/>
              <a:ea typeface="Rubik"/>
              <a:cs typeface="Rubik"/>
              <a:sym typeface="Rubik"/>
            </a:endParaRPr>
          </a:p>
        </p:txBody>
      </p:sp>
      <p:grpSp>
        <p:nvGrpSpPr>
          <p:cNvPr id="687" name="Google Shape;687;p113"/>
          <p:cNvGrpSpPr/>
          <p:nvPr/>
        </p:nvGrpSpPr>
        <p:grpSpPr>
          <a:xfrm>
            <a:off x="1439000" y="3839400"/>
            <a:ext cx="6265999" cy="1125350"/>
            <a:chOff x="1439000" y="3839400"/>
            <a:chExt cx="6265999" cy="1125350"/>
          </a:xfrm>
        </p:grpSpPr>
        <p:pic>
          <p:nvPicPr>
            <p:cNvPr id="688" name="Google Shape;688;p113"/>
            <p:cNvPicPr preferRelativeResize="0"/>
            <p:nvPr/>
          </p:nvPicPr>
          <p:blipFill rotWithShape="1">
            <a:blip r:embed="rId3">
              <a:alphaModFix/>
            </a:blip>
            <a:srcRect b="0" l="0" r="0" t="59750"/>
            <a:stretch/>
          </p:blipFill>
          <p:spPr>
            <a:xfrm>
              <a:off x="1439000" y="3839400"/>
              <a:ext cx="6265999" cy="1125350"/>
            </a:xfrm>
            <a:prstGeom prst="rect">
              <a:avLst/>
            </a:prstGeom>
            <a:noFill/>
            <a:ln>
              <a:noFill/>
            </a:ln>
          </p:spPr>
        </p:pic>
        <p:sp>
          <p:nvSpPr>
            <p:cNvPr id="689" name="Google Shape;689;p113"/>
            <p:cNvSpPr txBox="1"/>
            <p:nvPr/>
          </p:nvSpPr>
          <p:spPr>
            <a:xfrm>
              <a:off x="2186875" y="3887200"/>
              <a:ext cx="4194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9FC5E8"/>
                  </a:highlight>
                  <a:latin typeface="Arial"/>
                  <a:ea typeface="Arial"/>
                  <a:cs typeface="Arial"/>
                  <a:sym typeface="Arial"/>
                </a:rPr>
                <a:t>0.5</a:t>
              </a:r>
              <a:endParaRPr b="1" i="1" sz="1200" u="none" cap="none" strike="noStrike">
                <a:solidFill>
                  <a:srgbClr val="000000"/>
                </a:solidFill>
                <a:highlight>
                  <a:srgbClr val="9FC5E8"/>
                </a:highlight>
                <a:latin typeface="Arial"/>
                <a:ea typeface="Arial"/>
                <a:cs typeface="Arial"/>
                <a:sym typeface="Arial"/>
              </a:endParaRPr>
            </a:p>
          </p:txBody>
        </p:sp>
        <p:sp>
          <p:nvSpPr>
            <p:cNvPr id="690" name="Google Shape;690;p113"/>
            <p:cNvSpPr txBox="1"/>
            <p:nvPr/>
          </p:nvSpPr>
          <p:spPr>
            <a:xfrm>
              <a:off x="1869725" y="3887200"/>
              <a:ext cx="4194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9FC5E8"/>
                  </a:highlight>
                  <a:latin typeface="Arial"/>
                  <a:ea typeface="Arial"/>
                  <a:cs typeface="Arial"/>
                  <a:sym typeface="Arial"/>
                </a:rPr>
                <a:t>0.2</a:t>
              </a:r>
              <a:endParaRPr b="1" i="1" sz="1200" u="none" cap="none" strike="noStrike">
                <a:solidFill>
                  <a:srgbClr val="000000"/>
                </a:solidFill>
                <a:highlight>
                  <a:srgbClr val="9FC5E8"/>
                </a:highlight>
                <a:latin typeface="Arial"/>
                <a:ea typeface="Arial"/>
                <a:cs typeface="Arial"/>
                <a:sym typeface="Arial"/>
              </a:endParaRPr>
            </a:p>
          </p:txBody>
        </p:sp>
        <p:sp>
          <p:nvSpPr>
            <p:cNvPr id="691" name="Google Shape;691;p113"/>
            <p:cNvSpPr txBox="1"/>
            <p:nvPr/>
          </p:nvSpPr>
          <p:spPr>
            <a:xfrm>
              <a:off x="2854300" y="3887200"/>
              <a:ext cx="4194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9FC5E8"/>
                  </a:highlight>
                  <a:latin typeface="Arial"/>
                  <a:ea typeface="Arial"/>
                  <a:cs typeface="Arial"/>
                  <a:sym typeface="Arial"/>
                </a:rPr>
                <a:t>0.3</a:t>
              </a:r>
              <a:endParaRPr b="1" i="1" sz="1200" u="none" cap="none" strike="noStrike">
                <a:solidFill>
                  <a:srgbClr val="000000"/>
                </a:solidFill>
                <a:highlight>
                  <a:srgbClr val="9FC5E8"/>
                </a:highlight>
                <a:latin typeface="Arial"/>
                <a:ea typeface="Arial"/>
                <a:cs typeface="Arial"/>
                <a:sym typeface="Arial"/>
              </a:endParaRPr>
            </a:p>
          </p:txBody>
        </p:sp>
        <p:sp>
          <p:nvSpPr>
            <p:cNvPr id="692" name="Google Shape;692;p113"/>
            <p:cNvSpPr txBox="1"/>
            <p:nvPr/>
          </p:nvSpPr>
          <p:spPr>
            <a:xfrm>
              <a:off x="5196775" y="3887200"/>
              <a:ext cx="4194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9FC5E8"/>
                  </a:highlight>
                  <a:latin typeface="Arial"/>
                  <a:ea typeface="Arial"/>
                  <a:cs typeface="Arial"/>
                  <a:sym typeface="Arial"/>
                </a:rPr>
                <a:t>0.1</a:t>
              </a:r>
              <a:endParaRPr b="1" i="1" sz="1200" u="none" cap="none" strike="noStrike">
                <a:solidFill>
                  <a:srgbClr val="000000"/>
                </a:solidFill>
                <a:highlight>
                  <a:srgbClr val="9FC5E8"/>
                </a:highlight>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78"/>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1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GPT-2</a:t>
            </a:r>
            <a:endParaRPr/>
          </a:p>
          <a:p>
            <a:pPr indent="0" lvl="0" marL="0" rtl="0" algn="l">
              <a:spcBef>
                <a:spcPts val="0"/>
              </a:spcBef>
              <a:spcAft>
                <a:spcPts val="0"/>
              </a:spcAft>
              <a:buNone/>
            </a:pPr>
            <a:r>
              <a:rPr b="0" lang="es" sz="3000">
                <a:latin typeface="Rubik Light"/>
                <a:ea typeface="Rubik Light"/>
                <a:cs typeface="Rubik Light"/>
                <a:sym typeface="Rubik Light"/>
              </a:rPr>
              <a:t>Parte 1</a:t>
            </a:r>
            <a:endParaRPr b="0" sz="3000">
              <a:latin typeface="Rubik Light"/>
              <a:ea typeface="Rubik Light"/>
              <a:cs typeface="Rubik Light"/>
              <a:sym typeface="Rubik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01" name="Shape 701"/>
        <p:cNvGrpSpPr/>
        <p:nvPr/>
      </p:nvGrpSpPr>
      <p:grpSpPr>
        <a:xfrm>
          <a:off x="0" y="0"/>
          <a:ext cx="0" cy="0"/>
          <a:chOff x="0" y="0"/>
          <a:chExt cx="0" cy="0"/>
        </a:xfrm>
      </p:grpSpPr>
      <p:pic>
        <p:nvPicPr>
          <p:cNvPr descr="❤️ Support the show and pick up cool perks on our Patreon page: https://www.patreon.com/TwoMinutePapers&#10;&#10;📝 The paper &quot;Better Language Models and Their Implications&quot; is available here:&#10;https://openai.com/blog/better-language-models/&#10;&#10;GPT-2 Reddit bot:&#10;https://old.reddit.com/r/MachineLearning/comments/b3zlha/p_openais_gpt2based_reddit_bot_is_live/&#10;&#10;Criticism:&#10;https://medium.com/@lowe.ryan.t/openais-gpt-2-the-model-the-hype-and-the-controversy-1109f4bfd5e8?sk=bc319cebc22fe0459574544828c84c6d&#10;&#10;The Bitter Lesson video:&#10;https://www.youtube.com/watch?v=wEgq6sT1uq8&#10;&#10;🙏 We would like to thank our generous Patreon supporters who make Two Minute Papers possible:&#10;313V, Alex Haro, Andrew Melnychuk, Angelos Evripiotis, Anthony Vdovitchenko, Brian Gilman, Bruno Brito, Bryan Learn, Christian Ahlin, Christoph Jadanowski, Claudio Fernandes, Dennis Abts, Eric Haddad, Eric Martel, Evan Breznyik, Geronimo Moralez, Javier Bustamante, John De Witt, Kaiesh Vohra, Kasia Hayden, Kjartan Olason, Levente Szabo, Lorin Atzberger, Marcin Dukaczewski, Marten Rauschenberg, Maurits van Mastrigt, Michael Albrecht, Michael Jensen, Morten Punnerud Engelstad, Nader Shakerin, Owen Campbell-Moore, Owen Skarpness, Raul Araújo da Silva, Richard Reis, Rob Rowe, Robin Graham, Ryan Monsurate, Shawn Azman, Steef, Steve Messina, Sunil Kim, Thomas Krcmar, Torsten Reil, Zach Boldyga, Zach Doty.&#10;https://www.patreon.com/TwoMinutePapers&#10;&#10;Splash screen/thumbnail design: Felícia Fehér - http://felicia.hu&#10;&#10;Károly Zsolnai-Fehér's links:&#10;Facebook: https://www.facebook.com/TwoMinutePapers/&#10;Twitter: https://twitter.com/karoly_zsolnai&#10;Web: https://cg.tuwien.ac.at/~zsolnai/&#10;&#10;#OpenAI #GPT" id="702" name="Google Shape;702;p115" title="OpenAI GPT-2: An Almost Too Good Text Generator">
            <a:hlinkClick r:id="rId3"/>
          </p:cNvPr>
          <p:cNvPicPr preferRelativeResize="0"/>
          <p:nvPr/>
        </p:nvPicPr>
        <p:blipFill>
          <a:blip r:embed="rId4">
            <a:alphaModFix/>
          </a:blip>
          <a:stretch>
            <a:fillRect/>
          </a:stretch>
        </p:blipFill>
        <p:spPr>
          <a:xfrm>
            <a:off x="1350225" y="155425"/>
            <a:ext cx="6443550" cy="4832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Hands-on </a:t>
            </a:r>
            <a:endParaRPr/>
          </a:p>
          <a:p>
            <a:pPr indent="0" lvl="0" marL="0" rtl="0" algn="l">
              <a:spcBef>
                <a:spcPts val="0"/>
              </a:spcBef>
              <a:spcAft>
                <a:spcPts val="0"/>
              </a:spcAft>
              <a:buNone/>
            </a:pPr>
            <a:r>
              <a:rPr lang="es"/>
              <a:t>training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Hands-on training</a:t>
            </a:r>
            <a:endParaRPr/>
          </a:p>
        </p:txBody>
      </p:sp>
      <p:sp>
        <p:nvSpPr>
          <p:cNvPr id="713" name="Google Shape;713;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4" name="Google Shape;714;p117"/>
          <p:cNvSpPr txBox="1"/>
          <p:nvPr/>
        </p:nvSpPr>
        <p:spPr>
          <a:xfrm>
            <a:off x="2057400" y="1534825"/>
            <a:ext cx="70569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DS_Encuentro_34_NLP.ipynb</a:t>
            </a:r>
            <a:endParaRPr sz="3400">
              <a:solidFill>
                <a:srgbClr val="351C75"/>
              </a:solidFill>
              <a:latin typeface="Rubik"/>
              <a:ea typeface="Rubik"/>
              <a:cs typeface="Rubik"/>
              <a:sym typeface="Rubik"/>
            </a:endParaRPr>
          </a:p>
          <a:p>
            <a:pPr indent="0" lvl="0" marL="0" rtl="0" algn="ctr">
              <a:spcBef>
                <a:spcPts val="0"/>
              </a:spcBef>
              <a:spcAft>
                <a:spcPts val="0"/>
              </a:spcAft>
              <a:buNone/>
            </a:pPr>
            <a:r>
              <a:t/>
            </a:r>
            <a:endParaRPr sz="2400">
              <a:solidFill>
                <a:srgbClr val="666666"/>
              </a:solidFill>
              <a:latin typeface="Rubik"/>
              <a:ea typeface="Rubik"/>
              <a:cs typeface="Rubik"/>
              <a:sym typeface="Rubik"/>
            </a:endParaRPr>
          </a:p>
          <a:p>
            <a:pPr indent="0" lvl="0" marL="0" rtl="0" algn="l">
              <a:spcBef>
                <a:spcPts val="0"/>
              </a:spcBef>
              <a:spcAft>
                <a:spcPts val="0"/>
              </a:spcAft>
              <a:buNone/>
            </a:pPr>
            <a:r>
              <a:t/>
            </a:r>
            <a:endParaRPr sz="2400">
              <a:solidFill>
                <a:srgbClr val="666666"/>
              </a:solidFill>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18"/>
          <p:cNvSpPr txBox="1"/>
          <p:nvPr/>
        </p:nvSpPr>
        <p:spPr>
          <a:xfrm>
            <a:off x="1029075" y="466050"/>
            <a:ext cx="7454400" cy="6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434343"/>
                </a:solidFill>
                <a:latin typeface="Rubik"/>
                <a:ea typeface="Rubik"/>
                <a:cs typeface="Rubik"/>
                <a:sym typeface="Rubik"/>
              </a:rPr>
              <a:t>Para jugar</a:t>
            </a:r>
            <a:endParaRPr sz="2400">
              <a:solidFill>
                <a:srgbClr val="434343"/>
              </a:solidFill>
              <a:latin typeface="Rubik"/>
              <a:ea typeface="Rubik"/>
              <a:cs typeface="Rubik"/>
              <a:sym typeface="Rubik"/>
            </a:endParaRPr>
          </a:p>
        </p:txBody>
      </p:sp>
      <p:sp>
        <p:nvSpPr>
          <p:cNvPr id="720" name="Google Shape;720;p118"/>
          <p:cNvSpPr txBox="1"/>
          <p:nvPr/>
        </p:nvSpPr>
        <p:spPr>
          <a:xfrm>
            <a:off x="1935475" y="3968975"/>
            <a:ext cx="61737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pic>
        <p:nvPicPr>
          <p:cNvPr id="721" name="Google Shape;721;p118"/>
          <p:cNvPicPr preferRelativeResize="0"/>
          <p:nvPr/>
        </p:nvPicPr>
        <p:blipFill>
          <a:blip r:embed="rId3">
            <a:alphaModFix/>
          </a:blip>
          <a:stretch>
            <a:fillRect/>
          </a:stretch>
        </p:blipFill>
        <p:spPr>
          <a:xfrm>
            <a:off x="2147375" y="1199425"/>
            <a:ext cx="4849250" cy="3492150"/>
          </a:xfrm>
          <a:prstGeom prst="rect">
            <a:avLst/>
          </a:prstGeom>
          <a:noFill/>
          <a:ln cap="flat" cmpd="sng" w="9525">
            <a:solidFill>
              <a:srgbClr val="D9D9D9"/>
            </a:solidFill>
            <a:prstDash val="solid"/>
            <a:round/>
            <a:headEnd len="sm" w="sm" type="none"/>
            <a:tailEnd len="sm" w="sm" type="none"/>
          </a:ln>
        </p:spPr>
      </p:pic>
      <p:pic>
        <p:nvPicPr>
          <p:cNvPr id="722" name="Google Shape;722;p118">
            <a:hlinkClick r:id="rId4"/>
          </p:cNvPr>
          <p:cNvPicPr preferRelativeResize="0"/>
          <p:nvPr/>
        </p:nvPicPr>
        <p:blipFill rotWithShape="1">
          <a:blip r:embed="rId5">
            <a:alphaModFix/>
          </a:blip>
          <a:srcRect b="0" l="12103" r="12103" t="0"/>
          <a:stretch/>
        </p:blipFill>
        <p:spPr>
          <a:xfrm>
            <a:off x="6491625" y="1015050"/>
            <a:ext cx="597600" cy="5916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1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GPT-2</a:t>
            </a:r>
            <a:endParaRPr/>
          </a:p>
          <a:p>
            <a:pPr indent="0" lvl="0" marL="0" rtl="0" algn="l">
              <a:spcBef>
                <a:spcPts val="0"/>
              </a:spcBef>
              <a:spcAft>
                <a:spcPts val="0"/>
              </a:spcAft>
              <a:buNone/>
            </a:pPr>
            <a:r>
              <a:rPr b="0" lang="es" sz="3000">
                <a:latin typeface="Rubik Light"/>
                <a:ea typeface="Rubik Light"/>
                <a:cs typeface="Rubik Light"/>
                <a:sym typeface="Rubik Light"/>
              </a:rPr>
              <a:t>Parte 2</a:t>
            </a:r>
            <a:endParaRPr b="0" sz="3000">
              <a:latin typeface="Rubik Light"/>
              <a:ea typeface="Rubik Light"/>
              <a:cs typeface="Rubik Light"/>
              <a:sym typeface="Rubik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31" name="Shape 731"/>
        <p:cNvGrpSpPr/>
        <p:nvPr/>
      </p:nvGrpSpPr>
      <p:grpSpPr>
        <a:xfrm>
          <a:off x="0" y="0"/>
          <a:ext cx="0" cy="0"/>
          <a:chOff x="0" y="0"/>
          <a:chExt cx="0" cy="0"/>
        </a:xfrm>
      </p:grpSpPr>
      <p:pic>
        <p:nvPicPr>
          <p:cNvPr descr="❤️ Check out Weights &amp; Biases here and sign up for a free demo: https://www.wandb.com/papers&#10;&#10;Weights &amp; Biases blog post (the notebook is available too!)&#10;- https://www.wandb.com/articles/visualize-xgboost-in-one-line&#10;- https://colab.research.google.com/drive/1SPludDkpAPonmdDdRlIJ7d5jB2FwVfZn#scrollTo=kszahG2PBN5R&#10;&#10;Try GPT-2 yourself here and post your results in the comments if you've found anything interesting. https://talktotransformer.com/&#10;&#10;Check out this GPT-2 implementation too (thanks Robert Miles for the link!) - write something, then tab, enter, tab, enter and so on: https://transformer.huggingface.co/doc/gpt2-large&#10;&#10;OpenAI's post: https://openai.com/blog/gpt-2-6-month-follow-up/&#10;Tweet source: https://twitter.com/gdm3000/status/1151469462614368256&#10;&#10;🙏 We would like to thank our generous Patreon supporters who make Two Minute Papers possible:&#10;Alex Haro, Andrew Melnychuk, Angelos Evripiotis, Anthony Vdovitchenko, Brian Gilman, Bruno Brito, Bryan Learn, Christian Ahlin, Christoph Jadanowski, Claudio Fernandes, Daniel Hasegan, Dennis Abts, Eric Haddad, Eric Martel, Evan Breznyik, Geronimo Moralez, James Watt, Javier Bustamante, John De Witt, Kaiesh Vohra, Kasia Hayden, Kjartan Olason, Levente Szabo, Lorin Atzberger, Lukas Biewald, Marcin Dukaczewski, Marten Rauschenberg, Matthias Jost,, Maurits van Mastrigt, Michael Albrecht, Michael Jensen, Nader Shakerin, Owen Campbell-Moore, Owen Skarpness, Raul Araújo da Silva, Rob Rowe, Robin Graham, Ryan Monsurate, Shawn Azman, Steef, Steve Messina, Sunil Kim, Taras Bobrovytsky, Thomas Krcmar, Torsten Reil.&#10;https://www.patreon.com/TwoMinutePapers&#10;&#10;Splash screen/thumbnail design: Felícia Fehér - http://felicia.hu&#10;&#10;Károly Zsolnai-Fehér's links:&#10;Instagram: https://www.instagram.com/twominutepapers/&#10;Twitter: https://twitter.com/karoly_zsolnai&#10;Web: https://cg.tuwien.ac.at/~zsolnai/&#10;&#10;#OpenAI #GPT2" id="732" name="Google Shape;732;p120" title="OpenAI’s GPT-2 Is Now Available - It Is Wise as a Scholar! 🎓">
            <a:hlinkClick r:id="rId3"/>
          </p:cNvPr>
          <p:cNvPicPr preferRelativeResize="0"/>
          <p:nvPr/>
        </p:nvPicPr>
        <p:blipFill>
          <a:blip r:embed="rId4">
            <a:alphaModFix/>
          </a:blip>
          <a:stretch>
            <a:fillRect/>
          </a:stretch>
        </p:blipFill>
        <p:spPr>
          <a:xfrm>
            <a:off x="1345500" y="151875"/>
            <a:ext cx="6453000" cy="4839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21"/>
          <p:cNvSpPr txBox="1"/>
          <p:nvPr>
            <p:ph type="title"/>
          </p:nvPr>
        </p:nvSpPr>
        <p:spPr>
          <a:xfrm>
            <a:off x="729450" y="587675"/>
            <a:ext cx="6067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a:p>
            <a:pPr indent="0" lvl="0" marL="0" rtl="0" algn="l">
              <a:spcBef>
                <a:spcPts val="0"/>
              </a:spcBef>
              <a:spcAft>
                <a:spcPts val="0"/>
              </a:spcAft>
              <a:buNone/>
            </a:pPr>
            <a:r>
              <a:rPr lang="es"/>
              <a:t>Data Science en mi vida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41" name="Shape 741"/>
        <p:cNvGrpSpPr/>
        <p:nvPr/>
      </p:nvGrpSpPr>
      <p:grpSpPr>
        <a:xfrm>
          <a:off x="0" y="0"/>
          <a:ext cx="0" cy="0"/>
          <a:chOff x="0" y="0"/>
          <a:chExt cx="0" cy="0"/>
        </a:xfrm>
      </p:grpSpPr>
      <p:sp>
        <p:nvSpPr>
          <p:cNvPr id="742" name="Google Shape;742;p12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Data Science en mi vida</a:t>
            </a:r>
            <a:endParaRPr b="1" sz="2800">
              <a:solidFill>
                <a:srgbClr val="009BDE"/>
              </a:solidFill>
              <a:latin typeface="Rubik"/>
              <a:ea typeface="Rubik"/>
              <a:cs typeface="Rubik"/>
              <a:sym typeface="Rubik"/>
            </a:endParaRPr>
          </a:p>
        </p:txBody>
      </p:sp>
      <p:sp>
        <p:nvSpPr>
          <p:cNvPr id="743" name="Google Shape;743;p122"/>
          <p:cNvSpPr txBox="1"/>
          <p:nvPr/>
        </p:nvSpPr>
        <p:spPr>
          <a:xfrm>
            <a:off x="899775" y="1044225"/>
            <a:ext cx="6884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En 10/15 minutos, tendrán que contar a sus compañeros y equipo docente lo siguiente:</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a) En qué problemas estoy aplicando lo aprendido en DS y cómo lo estoy encarando.</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b) Contar algún tema que me interese o que proyecto aplicar relacionado con lo que vimos.</a:t>
            </a:r>
            <a:endParaRPr sz="1600">
              <a:solidFill>
                <a:srgbClr val="430098"/>
              </a:solidFill>
              <a:latin typeface="Rubik Light"/>
              <a:ea typeface="Rubik Light"/>
              <a:cs typeface="Rubik Light"/>
              <a:sym typeface="Rubik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47" name="Shape 747"/>
        <p:cNvGrpSpPr/>
        <p:nvPr/>
      </p:nvGrpSpPr>
      <p:grpSpPr>
        <a:xfrm>
          <a:off x="0" y="0"/>
          <a:ext cx="0" cy="0"/>
          <a:chOff x="0" y="0"/>
          <a:chExt cx="0" cy="0"/>
        </a:xfrm>
      </p:grpSpPr>
      <p:sp>
        <p:nvSpPr>
          <p:cNvPr id="748" name="Google Shape;748;p123"/>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749" name="Google Shape;749;p123"/>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Trabajar en la Entrega 05</a:t>
            </a:r>
            <a:endParaRPr sz="1800">
              <a:solidFill>
                <a:srgbClr val="434343"/>
              </a:solidFill>
              <a:latin typeface="Rubik"/>
              <a:ea typeface="Rubik"/>
              <a:cs typeface="Rubik"/>
              <a:sym typeface="Rubik"/>
            </a:endParaRPr>
          </a:p>
          <a:p>
            <a:pPr indent="-342900" lvl="0" marL="457200" marR="0" rtl="0" algn="l">
              <a:lnSpc>
                <a:spcPct val="100000"/>
              </a:lnSpc>
              <a:spcBef>
                <a:spcPts val="2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Completar notebooks de hoy y atrasados.</a:t>
            </a:r>
            <a:endParaRPr sz="1800">
              <a:solidFill>
                <a:srgbClr val="430098"/>
              </a:solidFill>
              <a:latin typeface="Rubik"/>
              <a:ea typeface="Rubik"/>
              <a:cs typeface="Rubik"/>
              <a:sym typeface="Rubik"/>
            </a:endParaRPr>
          </a:p>
          <a:p>
            <a:pPr indent="-342900" lvl="0" marL="457200" marR="0" rtl="0" algn="l">
              <a:lnSpc>
                <a:spcPct val="100000"/>
              </a:lnSpc>
              <a:spcBef>
                <a:spcPts val="2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Ver videos de la plataforma “Aprendizaje No Supervisado”.</a:t>
            </a:r>
            <a:endParaRPr sz="1800">
              <a:solidFill>
                <a:srgbClr val="434343"/>
              </a:solidFill>
              <a:latin typeface="Rubik"/>
              <a:ea typeface="Rubik"/>
              <a:cs typeface="Rubik"/>
              <a:sym typeface="Rubik"/>
            </a:endParaRPr>
          </a:p>
          <a:p>
            <a:pPr indent="-342900" lvl="0" marL="457200" marR="0" rtl="0" algn="l">
              <a:lnSpc>
                <a:spcPct val="100000"/>
              </a:lnSpc>
              <a:spcBef>
                <a:spcPts val="2000"/>
              </a:spcBef>
              <a:spcAft>
                <a:spcPts val="2000"/>
              </a:spcAft>
              <a:buClr>
                <a:srgbClr val="434343"/>
              </a:buClr>
              <a:buSzPts val="1800"/>
              <a:buFont typeface="Rubik"/>
              <a:buAutoNum type="arabicPeriod"/>
            </a:pPr>
            <a:r>
              <a:rPr lang="es" sz="1800">
                <a:solidFill>
                  <a:srgbClr val="434343"/>
                </a:solidFill>
                <a:latin typeface="Rubik"/>
                <a:ea typeface="Rubik"/>
                <a:cs typeface="Rubik"/>
                <a:sym typeface="Rubik"/>
              </a:rPr>
              <a:t>Preparar el relato “Data Science en mi vida”.</a:t>
            </a:r>
            <a:endParaRPr sz="1800">
              <a:solidFill>
                <a:srgbClr val="434343"/>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44" name="Shape 344"/>
        <p:cNvGrpSpPr/>
        <p:nvPr/>
      </p:nvGrpSpPr>
      <p:grpSpPr>
        <a:xfrm>
          <a:off x="0" y="0"/>
          <a:ext cx="0" cy="0"/>
          <a:chOff x="0" y="0"/>
          <a:chExt cx="0" cy="0"/>
        </a:xfrm>
      </p:grpSpPr>
      <p:sp>
        <p:nvSpPr>
          <p:cNvPr id="345" name="Google Shape;345;p7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a:t>
            </a:r>
            <a:endParaRPr/>
          </a:p>
          <a:p>
            <a:pPr indent="0" lvl="0" marL="0" rtl="0" algn="l">
              <a:spcBef>
                <a:spcPts val="0"/>
              </a:spcBef>
              <a:spcAft>
                <a:spcPts val="0"/>
              </a:spcAft>
              <a:buNone/>
            </a:pPr>
            <a:r>
              <a:rPr lang="es"/>
              <a:t>Procesamiento de Lenguaje Natural (NLP)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9" name="Shape 349"/>
        <p:cNvGrpSpPr/>
        <p:nvPr/>
      </p:nvGrpSpPr>
      <p:grpSpPr>
        <a:xfrm>
          <a:off x="0" y="0"/>
          <a:ext cx="0" cy="0"/>
          <a:chOff x="0" y="0"/>
          <a:chExt cx="0" cy="0"/>
        </a:xfrm>
      </p:grpSpPr>
      <p:pic>
        <p:nvPicPr>
          <p:cNvPr id="350" name="Google Shape;350;p80"/>
          <p:cNvPicPr preferRelativeResize="0"/>
          <p:nvPr/>
        </p:nvPicPr>
        <p:blipFill rotWithShape="1">
          <a:blip r:embed="rId3">
            <a:alphaModFix/>
          </a:blip>
          <a:srcRect b="10778" l="1150" r="1335" t="11005"/>
          <a:stretch/>
        </p:blipFill>
        <p:spPr>
          <a:xfrm>
            <a:off x="1586325" y="2021850"/>
            <a:ext cx="5287700" cy="2060475"/>
          </a:xfrm>
          <a:prstGeom prst="rect">
            <a:avLst/>
          </a:prstGeom>
          <a:noFill/>
          <a:ln>
            <a:noFill/>
          </a:ln>
        </p:spPr>
      </p:pic>
      <p:sp>
        <p:nvSpPr>
          <p:cNvPr id="351" name="Google Shape;351;p80"/>
          <p:cNvSpPr txBox="1"/>
          <p:nvPr/>
        </p:nvSpPr>
        <p:spPr>
          <a:xfrm>
            <a:off x="899775" y="1159050"/>
            <a:ext cx="78009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2000">
                <a:solidFill>
                  <a:srgbClr val="434343"/>
                </a:solidFill>
                <a:latin typeface="Rubik Light"/>
                <a:ea typeface="Rubik Light"/>
                <a:cs typeface="Rubik Light"/>
                <a:sym typeface="Rubik Light"/>
              </a:rPr>
              <a:t>Sabemos trabajar con datos </a:t>
            </a:r>
            <a:r>
              <a:rPr b="1" lang="es" sz="2000">
                <a:solidFill>
                  <a:srgbClr val="434343"/>
                </a:solidFill>
                <a:latin typeface="Rubik"/>
                <a:ea typeface="Rubik"/>
                <a:cs typeface="Rubik"/>
                <a:sym typeface="Rubik"/>
              </a:rPr>
              <a:t>estructurados</a:t>
            </a:r>
            <a:r>
              <a:rPr lang="es" sz="2000">
                <a:solidFill>
                  <a:srgbClr val="434343"/>
                </a:solidFill>
                <a:latin typeface="Rubik Light"/>
                <a:ea typeface="Rubik Light"/>
                <a:cs typeface="Rubik Light"/>
                <a:sym typeface="Rubik Light"/>
              </a:rPr>
              <a:t> (tablas y números).</a:t>
            </a:r>
            <a:endParaRPr sz="2000">
              <a:solidFill>
                <a:srgbClr val="434343"/>
              </a:solidFill>
              <a:latin typeface="Rubik Light"/>
              <a:ea typeface="Rubik Light"/>
              <a:cs typeface="Rubik Light"/>
              <a:sym typeface="Rubik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5" name="Shape 355"/>
        <p:cNvGrpSpPr/>
        <p:nvPr/>
      </p:nvGrpSpPr>
      <p:grpSpPr>
        <a:xfrm>
          <a:off x="0" y="0"/>
          <a:ext cx="0" cy="0"/>
          <a:chOff x="0" y="0"/>
          <a:chExt cx="0" cy="0"/>
        </a:xfrm>
      </p:grpSpPr>
      <p:pic>
        <p:nvPicPr>
          <p:cNvPr id="356" name="Google Shape;356;p81"/>
          <p:cNvPicPr preferRelativeResize="0"/>
          <p:nvPr/>
        </p:nvPicPr>
        <p:blipFill rotWithShape="1">
          <a:blip r:embed="rId3">
            <a:alphaModFix amt="29000"/>
          </a:blip>
          <a:srcRect b="10778" l="1150" r="1335" t="11005"/>
          <a:stretch/>
        </p:blipFill>
        <p:spPr>
          <a:xfrm>
            <a:off x="1586325" y="2021850"/>
            <a:ext cx="5287700" cy="2060475"/>
          </a:xfrm>
          <a:prstGeom prst="rect">
            <a:avLst/>
          </a:prstGeom>
          <a:noFill/>
          <a:ln>
            <a:noFill/>
          </a:ln>
        </p:spPr>
      </p:pic>
      <p:sp>
        <p:nvSpPr>
          <p:cNvPr id="357" name="Google Shape;357;p81"/>
          <p:cNvSpPr txBox="1"/>
          <p:nvPr/>
        </p:nvSpPr>
        <p:spPr>
          <a:xfrm>
            <a:off x="899775" y="1159050"/>
            <a:ext cx="78009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2000">
                <a:solidFill>
                  <a:srgbClr val="D9D9D9"/>
                </a:solidFill>
                <a:latin typeface="Rubik Light"/>
                <a:ea typeface="Rubik Light"/>
                <a:cs typeface="Rubik Light"/>
                <a:sym typeface="Rubik Light"/>
              </a:rPr>
              <a:t>Sabemos trabajar con datos </a:t>
            </a:r>
            <a:r>
              <a:rPr b="1" lang="es" sz="2000">
                <a:solidFill>
                  <a:srgbClr val="D9D9D9"/>
                </a:solidFill>
                <a:latin typeface="Rubik"/>
                <a:ea typeface="Rubik"/>
                <a:cs typeface="Rubik"/>
                <a:sym typeface="Rubik"/>
              </a:rPr>
              <a:t>estructurados</a:t>
            </a:r>
            <a:r>
              <a:rPr lang="es" sz="2000">
                <a:solidFill>
                  <a:srgbClr val="D9D9D9"/>
                </a:solidFill>
                <a:latin typeface="Rubik Light"/>
                <a:ea typeface="Rubik Light"/>
                <a:cs typeface="Rubik Light"/>
                <a:sym typeface="Rubik Light"/>
              </a:rPr>
              <a:t> (tablas y números).</a:t>
            </a:r>
            <a:endParaRPr sz="2000">
              <a:solidFill>
                <a:srgbClr val="D9D9D9"/>
              </a:solidFill>
              <a:latin typeface="Rubik Light"/>
              <a:ea typeface="Rubik Light"/>
              <a:cs typeface="Rubik Light"/>
              <a:sym typeface="Rubik Light"/>
            </a:endParaRPr>
          </a:p>
        </p:txBody>
      </p:sp>
      <p:sp>
        <p:nvSpPr>
          <p:cNvPr id="358" name="Google Shape;358;p81"/>
          <p:cNvSpPr txBox="1"/>
          <p:nvPr/>
        </p:nvSpPr>
        <p:spPr>
          <a:xfrm>
            <a:off x="2113750" y="1725275"/>
            <a:ext cx="4916400" cy="230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2400" u="none" cap="none" strike="noStrike">
                <a:solidFill>
                  <a:srgbClr val="FFFFFF"/>
                </a:solidFill>
                <a:latin typeface="Rubik"/>
                <a:ea typeface="Rubik"/>
                <a:cs typeface="Rubik"/>
                <a:sym typeface="Rubik"/>
              </a:rPr>
              <a:t>Problema:</a:t>
            </a:r>
            <a:r>
              <a:rPr i="0" lang="es" sz="2400" u="none" cap="none" strike="noStrike">
                <a:solidFill>
                  <a:srgbClr val="FFFFFF"/>
                </a:solidFill>
                <a:latin typeface="Rubik"/>
                <a:ea typeface="Rubik"/>
                <a:cs typeface="Rubik"/>
                <a:sym typeface="Rubik"/>
              </a:rPr>
              <a:t> Hay muchísimos datos disponibles en forma de lenguaje natural (texto, no estructurado) que contienen información relevante.</a:t>
            </a:r>
            <a:endParaRPr i="0" sz="2400" u="none" cap="none" strike="noStrike">
              <a:solidFill>
                <a:srgbClr val="FFFFFF"/>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64" name="Google Shape;364;p82"/>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365" name="Google Shape;365;p82"/>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3000">
                <a:solidFill>
                  <a:srgbClr val="434343"/>
                </a:solidFill>
                <a:latin typeface="Rubik"/>
                <a:ea typeface="Rubik"/>
                <a:cs typeface="Rubik"/>
                <a:sym typeface="Rubik"/>
              </a:rPr>
              <a:t>¿Cómo hacemos para darle sentido a estos datos y trabajar con ellos en el marco de Ciencia de Datos?</a:t>
            </a:r>
            <a:endParaRPr sz="3000">
              <a:solidFill>
                <a:srgbClr val="434343"/>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69" name="Shape 369"/>
        <p:cNvGrpSpPr/>
        <p:nvPr/>
      </p:nvGrpSpPr>
      <p:grpSpPr>
        <a:xfrm>
          <a:off x="0" y="0"/>
          <a:ext cx="0" cy="0"/>
          <a:chOff x="0" y="0"/>
          <a:chExt cx="0" cy="0"/>
        </a:xfrm>
      </p:grpSpPr>
      <p:sp>
        <p:nvSpPr>
          <p:cNvPr id="370" name="Google Shape;370;p83"/>
          <p:cNvSpPr txBox="1"/>
          <p:nvPr/>
        </p:nvSpPr>
        <p:spPr>
          <a:xfrm>
            <a:off x="899775" y="1103875"/>
            <a:ext cx="6202500" cy="115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Rubik"/>
                <a:ea typeface="Rubik"/>
                <a:cs typeface="Rubik"/>
                <a:sym typeface="Rubik"/>
              </a:rPr>
              <a:t>El procesamiento de lenguaje natural es una rama de la inteligencia artificial que se enfoca en permitirle a las computadoras entender y procesar lenguaje natural.</a:t>
            </a:r>
            <a:endParaRPr i="0" sz="1800" u="none" cap="none" strike="noStrike">
              <a:solidFill>
                <a:srgbClr val="000000"/>
              </a:solidFill>
              <a:latin typeface="Rubik"/>
              <a:ea typeface="Rubik"/>
              <a:cs typeface="Rubik"/>
              <a:sym typeface="Rubik"/>
            </a:endParaRPr>
          </a:p>
        </p:txBody>
      </p:sp>
      <p:pic>
        <p:nvPicPr>
          <p:cNvPr id="371" name="Google Shape;371;p83"/>
          <p:cNvPicPr preferRelativeResize="0"/>
          <p:nvPr/>
        </p:nvPicPr>
        <p:blipFill rotWithShape="1">
          <a:blip r:embed="rId3">
            <a:alphaModFix/>
          </a:blip>
          <a:srcRect b="0" l="1302" r="0" t="0"/>
          <a:stretch/>
        </p:blipFill>
        <p:spPr>
          <a:xfrm>
            <a:off x="1478175" y="2368525"/>
            <a:ext cx="4398400" cy="2362000"/>
          </a:xfrm>
          <a:prstGeom prst="rect">
            <a:avLst/>
          </a:prstGeom>
          <a:noFill/>
          <a:ln>
            <a:noFill/>
          </a:ln>
        </p:spPr>
      </p:pic>
      <p:sp>
        <p:nvSpPr>
          <p:cNvPr id="372" name="Google Shape;372;p8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NLP </a:t>
            </a:r>
            <a:r>
              <a:rPr b="1" lang="es" sz="2800">
                <a:solidFill>
                  <a:schemeClr val="dk1"/>
                </a:solidFill>
                <a:latin typeface="Rubik"/>
                <a:ea typeface="Rubik"/>
                <a:cs typeface="Rubik"/>
                <a:sym typeface="Rubik"/>
              </a:rPr>
              <a:t>es la solución</a:t>
            </a:r>
            <a:endParaRPr b="1" sz="2800">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